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55" r:id="rId3"/>
    <p:sldId id="279" r:id="rId4"/>
    <p:sldId id="277" r:id="rId5"/>
    <p:sldId id="352" r:id="rId6"/>
    <p:sldId id="348" r:id="rId7"/>
    <p:sldId id="364" r:id="rId8"/>
    <p:sldId id="353" r:id="rId9"/>
    <p:sldId id="363" r:id="rId10"/>
    <p:sldId id="281" r:id="rId11"/>
    <p:sldId id="282" r:id="rId1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5184">
          <p15:clr>
            <a:srgbClr val="A4A3A4"/>
          </p15:clr>
        </p15:guide>
        <p15:guide id="7" pos="17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" initials="L" lastIdx="15" clrIdx="0">
    <p:extLst>
      <p:ext uri="{19B8F6BF-5375-455C-9EA6-DF929625EA0E}">
        <p15:presenceInfo xmlns:p15="http://schemas.microsoft.com/office/powerpoint/2012/main" userId="Le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A5C"/>
    <a:srgbClr val="666666"/>
    <a:srgbClr val="379F99"/>
    <a:srgbClr val="CBC4B6"/>
    <a:srgbClr val="098955"/>
    <a:srgbClr val="087649"/>
    <a:srgbClr val="D8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1565" y="72"/>
      </p:cViewPr>
      <p:guideLst>
        <p:guide orient="horz" pos="2160"/>
        <p:guide pos="2880"/>
        <p:guide pos="576"/>
        <p:guide orient="horz" pos="576"/>
        <p:guide orient="horz" pos="4032"/>
        <p:guide pos="5184"/>
        <p:guide pos="1728"/>
      </p:guideLst>
    </p:cSldViewPr>
  </p:slideViewPr>
  <p:outlineViewPr>
    <p:cViewPr>
      <p:scale>
        <a:sx n="33" d="100"/>
        <a:sy n="33" d="100"/>
      </p:scale>
      <p:origin x="0" y="-16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513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8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1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0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3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73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78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64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3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56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27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1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5" t="50370" r="-5099"/>
          <a:stretch/>
        </p:blipFill>
        <p:spPr>
          <a:xfrm>
            <a:off x="-701040" y="3454400"/>
            <a:ext cx="10309860" cy="340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6149" y="3648891"/>
            <a:ext cx="4284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Los elementos esenciales del Kosher para empresas certificadas</a:t>
            </a:r>
            <a:br>
              <a:rPr lang="es-MX" dirty="0"/>
            </a:br>
            <a:endParaRPr lang="en-US" sz="1800" spc="3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4" y="5303520"/>
            <a:ext cx="252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Copyright 2026 © OK Kosher Certification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669668" y="2734888"/>
            <a:ext cx="5794764" cy="259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dirty="0">
                <a:latin typeface="+mn-lt"/>
              </a:rPr>
              <a:t>OK Kosher se dedica a brindar el mejor servicio posible mientras cumple con los más altos estándares de la ley Kosher. Cuando desea cambiar una fórmula, agregar un nuevo producto, optimizar su producción o aprovechar oportunidades de mercadeo, </a:t>
            </a:r>
            <a:r>
              <a:rPr lang="es-MX" sz="2000" b="1" dirty="0">
                <a:latin typeface="+mn-lt"/>
              </a:rPr>
              <a:t>OK Kosher</a:t>
            </a:r>
            <a:r>
              <a:rPr lang="es-MX" sz="2000" dirty="0">
                <a:latin typeface="+mn-lt"/>
              </a:rPr>
              <a:t> estará con usted a largo plazo para ayudar a su empresa a tener éxito con el Kosher.</a:t>
            </a:r>
            <a:endParaRPr lang="en-US" sz="2000" dirty="0">
              <a:latin typeface="+mn-lt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1768350" y="2035650"/>
            <a:ext cx="55974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rgbClr val="CBC4B6"/>
                </a:solidFill>
                <a:latin typeface="Arial Black" panose="020B0A04020102020204" pitchFamily="34" charset="0"/>
                <a:ea typeface="Poppins Black"/>
                <a:cs typeface="Poppins Black"/>
                <a:sym typeface="Poppins Black"/>
              </a:rPr>
              <a:t>Éxito</a:t>
            </a:r>
            <a:endParaRPr sz="5200" dirty="0">
              <a:solidFill>
                <a:srgbClr val="CBC4B6"/>
              </a:solidFill>
              <a:latin typeface="Arial Black" panose="020B0A04020102020204" pitchFamily="34" charset="0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966451" y="1690725"/>
            <a:ext cx="4935793" cy="57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CBC4B6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Compromiso Con El</a:t>
            </a:r>
            <a:endParaRPr sz="3000" dirty="0">
              <a:solidFill>
                <a:srgbClr val="CBC4B6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401" y="2560319"/>
            <a:ext cx="6618631" cy="15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963354" y="1716493"/>
            <a:ext cx="7156269" cy="400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000" dirty="0">
                <a:solidFill>
                  <a:srgbClr val="468A5C"/>
                </a:solidFill>
                <a:latin typeface="Arial Black" panose="020B0A04020102020204" pitchFamily="34" charset="0"/>
              </a:rPr>
              <a:t>¿Desea aumentar el atractivo de sus productos en el mercado global?</a:t>
            </a:r>
          </a:p>
          <a:p>
            <a:pPr lvl="0"/>
            <a:endParaRPr lang="en" sz="3000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Poppins Medium"/>
            </a:endParaRPr>
          </a:p>
          <a:p>
            <a:pPr lvl="0" algn="just"/>
            <a:r>
              <a:rPr lang="es-MX" sz="2800" i="1" dirty="0">
                <a:solidFill>
                  <a:srgbClr val="468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Permítanos ayudarle a expandir su participación de mercado, brindando a sus clientes la garantía de los más altos estándares de Kosher.</a:t>
            </a:r>
            <a:endParaRPr sz="2800" i="1" dirty="0">
              <a:solidFill>
                <a:srgbClr val="468A5C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8" name="Wave 7"/>
          <p:cNvSpPr/>
          <p:nvPr/>
        </p:nvSpPr>
        <p:spPr>
          <a:xfrm>
            <a:off x="2258361" y="1043188"/>
            <a:ext cx="4566253" cy="711941"/>
          </a:xfrm>
          <a:prstGeom prst="wave">
            <a:avLst/>
          </a:prstGeom>
          <a:solidFill>
            <a:srgbClr val="098955"/>
          </a:solidFill>
          <a:ln>
            <a:solidFill>
              <a:srgbClr val="098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8361" y="1214493"/>
            <a:ext cx="456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CERTIFICACIÓN CONFIABLE Y DE CALIDAD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291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0C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 idx="4294967295"/>
          </p:nvPr>
        </p:nvSpPr>
        <p:spPr>
          <a:xfrm>
            <a:off x="1076838" y="279725"/>
            <a:ext cx="6808633" cy="162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Estadísticas del mercado Kosher en EE. UU.</a:t>
            </a:r>
            <a:endParaRPr lang="en-US" sz="3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064552" y="6257964"/>
            <a:ext cx="7482449" cy="35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US" sz="1200" b="1" dirty="0"/>
              <a:t>Fuentes: Mintel Market Research, </a:t>
            </a:r>
            <a:r>
              <a:rPr lang="en-US" sz="1200" b="1" i="1" dirty="0"/>
              <a:t>“Kosher Foods Market – US Report,”</a:t>
            </a:r>
            <a:r>
              <a:rPr lang="en-US" sz="1200" b="1" dirty="0"/>
              <a:t> </a:t>
            </a:r>
            <a:r>
              <a:rPr lang="en-US" sz="1200" b="1" dirty="0" err="1"/>
              <a:t>Enero</a:t>
            </a:r>
            <a:r>
              <a:rPr lang="en-US" sz="1200" b="1" dirty="0"/>
              <a:t> de 2009; Kosher Network International, 2018.</a:t>
            </a:r>
            <a:endParaRPr sz="1200" b="1" dirty="0">
              <a:solidFill>
                <a:schemeClr val="dk1"/>
              </a:solidFill>
              <a:latin typeface="Gotham" panose="02000504050000020004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64552" y="1938173"/>
            <a:ext cx="3000000" cy="2186247"/>
          </a:xfrm>
          <a:prstGeom prst="roundRect">
            <a:avLst/>
          </a:prstGeom>
          <a:solidFill>
            <a:srgbClr val="098955"/>
          </a:solidFill>
          <a:ln>
            <a:solidFill>
              <a:srgbClr val="D8D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249"/>
          <p:cNvSpPr txBox="1"/>
          <p:nvPr/>
        </p:nvSpPr>
        <p:spPr>
          <a:xfrm>
            <a:off x="1343127" y="1967046"/>
            <a:ext cx="2806086" cy="2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La industria de alimentos Kosher es un mercado de</a:t>
            </a:r>
            <a:b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24 mil millones de dólares</a:t>
            </a:r>
            <a: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y continúa creciendo.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6839" y="4222273"/>
            <a:ext cx="3000000" cy="2186247"/>
          </a:xfrm>
          <a:prstGeom prst="roundRect">
            <a:avLst/>
          </a:prstGeom>
          <a:solidFill>
            <a:srgbClr val="098955"/>
          </a:solidFill>
          <a:ln>
            <a:solidFill>
              <a:srgbClr val="D8D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252"/>
          <p:cNvSpPr txBox="1"/>
          <p:nvPr/>
        </p:nvSpPr>
        <p:spPr>
          <a:xfrm>
            <a:off x="1370586" y="4172247"/>
            <a:ext cx="3000000" cy="214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Cerca de</a:t>
            </a:r>
            <a:b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1,000,000</a:t>
            </a:r>
            <a:b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productos están certificados como Kosher.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Avenir"/>
              <a:cs typeface="Avenir"/>
              <a:sym typeface="Avenir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5478" y="4222273"/>
            <a:ext cx="3000000" cy="2186247"/>
          </a:xfrm>
          <a:prstGeom prst="roundRect">
            <a:avLst/>
          </a:prstGeom>
          <a:solidFill>
            <a:srgbClr val="098955"/>
          </a:solidFill>
          <a:ln>
            <a:solidFill>
              <a:srgbClr val="D8D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94840" y="1938173"/>
            <a:ext cx="3000000" cy="2186247"/>
          </a:xfrm>
          <a:prstGeom prst="roundRect">
            <a:avLst/>
          </a:prstGeom>
          <a:solidFill>
            <a:srgbClr val="098955"/>
          </a:solidFill>
          <a:ln>
            <a:solidFill>
              <a:srgbClr val="D8D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hape 250"/>
          <p:cNvSpPr txBox="1"/>
          <p:nvPr/>
        </p:nvSpPr>
        <p:spPr>
          <a:xfrm>
            <a:off x="4724840" y="1967046"/>
            <a:ext cx="2670000" cy="2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Crecimiento sostenido del</a:t>
            </a:r>
            <a:br>
              <a:rPr lang="es-MX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MX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15 % anual</a:t>
            </a:r>
            <a:r>
              <a:rPr lang="es-MX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Shape 251"/>
          <p:cNvSpPr txBox="1"/>
          <p:nvPr/>
        </p:nvSpPr>
        <p:spPr>
          <a:xfrm>
            <a:off x="4642001" y="4098038"/>
            <a:ext cx="2668884" cy="23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Más de</a:t>
            </a:r>
            <a:b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2,500 nuevos productos</a:t>
            </a:r>
            <a:b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MX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certificados Kosher cada año.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540774" y="386366"/>
            <a:ext cx="7843025" cy="109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Algunas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Tendencias</a:t>
            </a:r>
            <a:r>
              <a:rPr lang="en-US" sz="50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 Kosher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809999" y="1422482"/>
            <a:ext cx="6702000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"/>
              <a:buChar char="➔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Kosher sigue siendo la 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declaración de producto más popular en alimentos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pesar del crecimiento significativo de productos etiquetados como orgánicos y sin gluten.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800"/>
              <a:buFont typeface="Poppins"/>
              <a:buChar char="➔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 habido un 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fuerte aumento en supermercados independientes completamente Kosher.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800"/>
              <a:buFont typeface="Poppins"/>
              <a:buChar char="➔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observa un notable 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incremento de productos Kosher en tiendas de venta al por mayor y clubes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precio (por ejemplo, Costco, </a:t>
            </a:r>
            <a:r>
              <a:rPr lang="es-MX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Jewel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otros).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4300" lv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800"/>
            </a:pPr>
            <a:endParaRPr sz="1800" dirty="0">
              <a:solidFill>
                <a:srgbClr val="666666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t="38206"/>
          <a:stretch/>
        </p:blipFill>
        <p:spPr>
          <a:xfrm>
            <a:off x="1720853" y="3850288"/>
            <a:ext cx="7573800" cy="363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838199" y="1188599"/>
            <a:ext cx="5939131" cy="2451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b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ExtraBold"/>
                <a:cs typeface="Poppins ExtraBold"/>
                <a:sym typeface="Poppins ExtraBold"/>
              </a:rPr>
            </a:b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" name="Shape 91"/>
          <p:cNvSpPr txBox="1"/>
          <p:nvPr/>
        </p:nvSpPr>
        <p:spPr>
          <a:xfrm>
            <a:off x="935100" y="1854158"/>
            <a:ext cx="7415100" cy="372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r>
              <a:rPr lang="en-US" sz="2400" dirty="0">
                <a:latin typeface="Arial"/>
                <a:sym typeface="Poppins SemiBold"/>
              </a:rPr>
              <a:t>M</a:t>
            </a:r>
            <a:r>
              <a:rPr lang="es-MX" sz="2400" dirty="0">
                <a:latin typeface="Arial"/>
                <a:sym typeface="Poppins SemiBold"/>
              </a:rPr>
              <a:t>á</a:t>
            </a:r>
            <a:r>
              <a:rPr lang="en-US" sz="2400" dirty="0">
                <a:latin typeface="Arial"/>
                <a:sym typeface="Poppins SemiBold"/>
              </a:rPr>
              <a:t>s de </a:t>
            </a:r>
            <a:r>
              <a:rPr lang="en-US" sz="2400" b="1" dirty="0">
                <a:latin typeface="Arial"/>
                <a:sym typeface="Poppins SemiBold"/>
              </a:rPr>
              <a:t>6,000 </a:t>
            </a:r>
            <a:r>
              <a:rPr lang="en-US" sz="2400" dirty="0" err="1">
                <a:latin typeface="Arial"/>
                <a:sym typeface="Poppins SemiBold"/>
              </a:rPr>
              <a:t>fabricantes</a:t>
            </a:r>
            <a:r>
              <a:rPr lang="en-US" sz="2400" b="1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visitados</a:t>
            </a:r>
            <a:r>
              <a:rPr lang="en-US" sz="2400" dirty="0">
                <a:latin typeface="Arial"/>
                <a:sym typeface="Poppins SemiBold"/>
              </a:rPr>
              <a:t>.</a:t>
            </a:r>
          </a:p>
          <a:p>
            <a:r>
              <a:rPr lang="en-US" sz="2400" dirty="0">
                <a:latin typeface="Arial"/>
                <a:sym typeface="Poppins SemiBold"/>
              </a:rPr>
              <a:t>Más de </a:t>
            </a:r>
            <a:r>
              <a:rPr lang="en-US" sz="2400" b="1" dirty="0">
                <a:latin typeface="Arial"/>
                <a:sym typeface="Poppins SemiBold"/>
              </a:rPr>
              <a:t>600,000 </a:t>
            </a:r>
            <a:r>
              <a:rPr lang="en-US" sz="2400" dirty="0" err="1">
                <a:latin typeface="Arial"/>
                <a:sym typeface="Poppins SemiBold"/>
              </a:rPr>
              <a:t>productos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certificados</a:t>
            </a:r>
            <a:r>
              <a:rPr lang="en-US" sz="2400" dirty="0">
                <a:latin typeface="Arial"/>
                <a:sym typeface="Poppins SemiBold"/>
              </a:rPr>
              <a:t>. </a:t>
            </a:r>
          </a:p>
          <a:p>
            <a:r>
              <a:rPr lang="en-US" sz="2400" dirty="0">
                <a:latin typeface="Arial"/>
                <a:sym typeface="Poppins SemiBold"/>
              </a:rPr>
              <a:t>Más de </a:t>
            </a:r>
            <a:r>
              <a:rPr lang="en-US" sz="2400" b="1" dirty="0">
                <a:latin typeface="Arial"/>
                <a:sym typeface="Poppins SemiBold"/>
              </a:rPr>
              <a:t>1,880 Empresas Marca Privada </a:t>
            </a:r>
            <a:r>
              <a:rPr lang="en-US" sz="2400" dirty="0" err="1">
                <a:latin typeface="Arial"/>
                <a:sym typeface="Poppins SemiBold"/>
              </a:rPr>
              <a:t>que</a:t>
            </a:r>
            <a:r>
              <a:rPr lang="en-US" sz="2400" dirty="0">
                <a:latin typeface="Arial"/>
                <a:sym typeface="Poppins SemiBold"/>
              </a:rPr>
              <a:t> llevan Nuestro </a:t>
            </a:r>
            <a:r>
              <a:rPr lang="en-US" sz="2400" dirty="0" err="1">
                <a:latin typeface="Arial"/>
                <a:sym typeface="Poppins SemiBold"/>
              </a:rPr>
              <a:t>Símbolo</a:t>
            </a:r>
            <a:r>
              <a:rPr lang="en-US" sz="2400" dirty="0">
                <a:latin typeface="Arial"/>
                <a:sym typeface="Poppins SemiBold"/>
              </a:rPr>
              <a:t>.</a:t>
            </a:r>
          </a:p>
          <a:p>
            <a:r>
              <a:rPr lang="en-US" sz="2400" dirty="0" err="1">
                <a:latin typeface="Arial"/>
                <a:sym typeface="Poppins SemiBold"/>
              </a:rPr>
              <a:t>Operamos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en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más</a:t>
            </a:r>
            <a:r>
              <a:rPr lang="en-US" sz="2400" dirty="0">
                <a:latin typeface="Arial"/>
                <a:sym typeface="Poppins SemiBold"/>
              </a:rPr>
              <a:t> de </a:t>
            </a:r>
            <a:r>
              <a:rPr lang="en-US" sz="2400" b="1" dirty="0">
                <a:latin typeface="Arial"/>
                <a:sym typeface="Poppins SemiBold"/>
              </a:rPr>
              <a:t>100 </a:t>
            </a:r>
            <a:r>
              <a:rPr lang="en-US" sz="2400" b="1" dirty="0" err="1">
                <a:latin typeface="Arial"/>
                <a:sym typeface="Poppins SemiBold"/>
              </a:rPr>
              <a:t>Países</a:t>
            </a:r>
            <a:r>
              <a:rPr lang="en-US" sz="2400" dirty="0">
                <a:latin typeface="Arial"/>
                <a:sym typeface="Poppins SemiBold"/>
              </a:rPr>
              <a:t>.</a:t>
            </a:r>
          </a:p>
          <a:p>
            <a:r>
              <a:rPr lang="en-US" sz="2400" b="1" dirty="0">
                <a:latin typeface="Arial"/>
                <a:sym typeface="Poppins SemiBold"/>
              </a:rPr>
              <a:t>800+ </a:t>
            </a:r>
            <a:r>
              <a:rPr lang="en-US" sz="2200" b="1" dirty="0" err="1">
                <a:latin typeface="Arial"/>
                <a:sym typeface="Poppins SemiBold"/>
              </a:rPr>
              <a:t>Representantes</a:t>
            </a:r>
            <a:r>
              <a:rPr lang="en-US" sz="2200" b="1" dirty="0">
                <a:latin typeface="Arial"/>
                <a:sym typeface="Poppins SemiBold"/>
              </a:rPr>
              <a:t> de Campo </a:t>
            </a:r>
            <a:r>
              <a:rPr lang="en-US" sz="2400" dirty="0" err="1">
                <a:latin typeface="Arial"/>
                <a:sym typeface="Poppins SemiBold"/>
              </a:rPr>
              <a:t>en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todo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el</a:t>
            </a:r>
            <a:r>
              <a:rPr lang="en-US" sz="2400" dirty="0">
                <a:latin typeface="Arial"/>
                <a:sym typeface="Poppins SemiBold"/>
              </a:rPr>
              <a:t> Mundo</a:t>
            </a:r>
          </a:p>
          <a:p>
            <a:r>
              <a:rPr lang="en-US" sz="2400" b="1" dirty="0">
                <a:latin typeface="Arial"/>
                <a:sym typeface="Poppins SemiBold"/>
              </a:rPr>
              <a:t>Más de 90 </a:t>
            </a:r>
            <a:r>
              <a:rPr lang="en-US" sz="2400" b="1" dirty="0" err="1">
                <a:latin typeface="Arial"/>
                <a:sym typeface="Poppins SemiBold"/>
              </a:rPr>
              <a:t>Años</a:t>
            </a:r>
            <a:r>
              <a:rPr lang="en-US" sz="2400" b="1" dirty="0">
                <a:latin typeface="Arial"/>
                <a:sym typeface="Poppins SemiBold"/>
              </a:rPr>
              <a:t> </a:t>
            </a:r>
            <a:r>
              <a:rPr lang="en-US" sz="2400" dirty="0">
                <a:latin typeface="Arial"/>
                <a:sym typeface="Poppins SemiBold"/>
              </a:rPr>
              <a:t>de </a:t>
            </a:r>
            <a:r>
              <a:rPr lang="en-US" sz="2400" dirty="0" err="1">
                <a:latin typeface="Arial"/>
                <a:sym typeface="Poppins SemiBold"/>
              </a:rPr>
              <a:t>experiencia</a:t>
            </a:r>
            <a:r>
              <a:rPr lang="en-US" sz="2400" dirty="0">
                <a:latin typeface="Arial"/>
                <a:sym typeface="Poppins SemiBold"/>
              </a:rPr>
              <a:t> y </a:t>
            </a:r>
            <a:r>
              <a:rPr lang="en-US" sz="2400" dirty="0" err="1">
                <a:latin typeface="Arial"/>
                <a:sym typeface="Poppins SemiBold"/>
              </a:rPr>
              <a:t>conocimiento</a:t>
            </a:r>
            <a:r>
              <a:rPr lang="en-US" sz="2400" dirty="0">
                <a:latin typeface="Arial"/>
                <a:sym typeface="Poppins SemiBold"/>
              </a:rPr>
              <a:t>.</a:t>
            </a:r>
            <a:r>
              <a:rPr lang="en-US" sz="2400" dirty="0">
                <a:latin typeface="Arial"/>
                <a:sym typeface="Poppins Medium"/>
              </a:rPr>
              <a:t>  </a:t>
            </a:r>
          </a:p>
          <a:p>
            <a:pPr marL="76200" indent="0">
              <a:buFont typeface="Poppins Medium"/>
              <a:buNone/>
            </a:pPr>
            <a:endParaRPr lang="en-US" dirty="0">
              <a:sym typeface="Poppins SemiBold"/>
            </a:endParaRPr>
          </a:p>
        </p:txBody>
      </p:sp>
      <p:sp>
        <p:nvSpPr>
          <p:cNvPr id="5" name="Shape 90"/>
          <p:cNvSpPr txBox="1"/>
          <p:nvPr/>
        </p:nvSpPr>
        <p:spPr>
          <a:xfrm>
            <a:off x="1904847" y="671679"/>
            <a:ext cx="6304053" cy="118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Nuestros Num</a:t>
            </a:r>
            <a:r>
              <a:rPr lang="en" sz="44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eros:</a:t>
            </a:r>
            <a:endParaRPr sz="4400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6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100" y="785705"/>
            <a:ext cx="952445" cy="94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2644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090" y="479623"/>
            <a:ext cx="7951294" cy="1504604"/>
          </a:xfrm>
        </p:spPr>
        <p:txBody>
          <a:bodyPr/>
          <a:lstStyle/>
          <a:p>
            <a:pPr algn="l"/>
            <a:r>
              <a:rPr lang="es-MX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¿Quiénes son </a:t>
            </a:r>
            <a:br>
              <a:rPr lang="en-US" sz="40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s-MX" sz="4200" b="1" dirty="0">
                <a:solidFill>
                  <a:srgbClr val="468A5C"/>
                </a:solidFill>
                <a:latin typeface="Arial Black" panose="020B0A04020102020204" pitchFamily="34" charset="0"/>
              </a:rPr>
              <a:t>los consumidores Kosher?</a:t>
            </a:r>
            <a:endParaRPr lang="en-US" sz="4200" dirty="0">
              <a:solidFill>
                <a:srgbClr val="468A5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hape 242"/>
          <p:cNvSpPr txBox="1"/>
          <p:nvPr/>
        </p:nvSpPr>
        <p:spPr>
          <a:xfrm>
            <a:off x="561090" y="1866240"/>
            <a:ext cx="7890900" cy="474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800" dirty="0">
                <a:solidFill>
                  <a:srgbClr val="666666"/>
                </a:solidFill>
              </a:rPr>
              <a:t>Personas judías que observan las leyes dietéticas Kosher.</a:t>
            </a:r>
            <a:endParaRPr sz="1800" dirty="0">
              <a:solidFill>
                <a:srgbClr val="666666"/>
              </a:solidFill>
              <a:latin typeface="+mn-lt"/>
              <a:ea typeface="Poppins Medium"/>
              <a:cs typeface="Poppins Medium"/>
              <a:sym typeface="Poppins Medium"/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800" dirty="0">
                <a:solidFill>
                  <a:srgbClr val="666666"/>
                </a:solidFill>
              </a:rPr>
              <a:t>Judíos que compran productos Kosher de manera estacional (por entretenimiento o durante festividades).</a:t>
            </a:r>
            <a:endParaRPr lang="es-MX" sz="1800" dirty="0">
              <a:solidFill>
                <a:srgbClr val="666666"/>
              </a:solidFill>
              <a:latin typeface="+mn-lt"/>
              <a:cs typeface="Poppins Medium"/>
              <a:sym typeface="Poppins Medium"/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800" dirty="0">
                <a:solidFill>
                  <a:srgbClr val="666666"/>
                </a:solidFill>
              </a:rPr>
              <a:t>Muchos musulmanes, adventistas del séptimo día y miembros de otros grupos religiosos.</a:t>
            </a:r>
            <a:endParaRPr lang="en-US" sz="1800" dirty="0">
              <a:solidFill>
                <a:srgbClr val="666666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800" dirty="0">
                <a:solidFill>
                  <a:srgbClr val="666666"/>
                </a:solidFill>
              </a:rPr>
              <a:t>Consumidores generales que prefieren alimentos Kosher.</a:t>
            </a:r>
            <a:endParaRPr sz="1800" dirty="0">
              <a:solidFill>
                <a:srgbClr val="666666"/>
              </a:solidFill>
              <a:latin typeface="+mn-lt"/>
              <a:ea typeface="Poppins Medium"/>
              <a:cs typeface="Poppins Medium"/>
              <a:sym typeface="Poppins Medium"/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800" dirty="0">
                <a:solidFill>
                  <a:srgbClr val="666666"/>
                </a:solidFill>
              </a:rPr>
              <a:t>Personas que creen que el Kosher representa mayor calidad, pureza y salud (¡este es el segmento mayoritario!).</a:t>
            </a:r>
            <a:endParaRPr sz="1800" dirty="0">
              <a:solidFill>
                <a:srgbClr val="666666"/>
              </a:solidFill>
              <a:latin typeface="+mn-lt"/>
              <a:ea typeface="Poppins Medium"/>
              <a:cs typeface="Poppins Medium"/>
              <a:sym typeface="Poppins Medium"/>
            </a:endParaRPr>
          </a:p>
          <a:p>
            <a:pPr marL="457200" lvl="0" indent="-3429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800" dirty="0">
                <a:solidFill>
                  <a:srgbClr val="666666"/>
                </a:solidFill>
              </a:rPr>
              <a:t>Personas con intolerancia a la lactosa que buscan la designación </a:t>
            </a:r>
            <a:r>
              <a:rPr lang="es-MX" sz="1800" b="1" dirty="0" err="1">
                <a:solidFill>
                  <a:srgbClr val="666666"/>
                </a:solidFill>
              </a:rPr>
              <a:t>Pareve</a:t>
            </a:r>
            <a:r>
              <a:rPr lang="es-MX" sz="1800" dirty="0">
                <a:solidFill>
                  <a:srgbClr val="666666"/>
                </a:solidFill>
              </a:rPr>
              <a:t>.</a:t>
            </a:r>
            <a:endParaRPr sz="1800" dirty="0">
              <a:solidFill>
                <a:srgbClr val="666666"/>
              </a:solidFill>
              <a:latin typeface="+mn-lt"/>
              <a:ea typeface="Poppins Medium"/>
              <a:cs typeface="Poppins Medium"/>
              <a:sym typeface="Poppins Medium"/>
            </a:endParaRP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800"/>
              <a:buFont typeface="Poppins Medium"/>
              <a:buChar char="➔"/>
            </a:pPr>
            <a:r>
              <a:rPr lang="es-MX" sz="1700" dirty="0">
                <a:solidFill>
                  <a:srgbClr val="666666"/>
                </a:solidFill>
              </a:rPr>
              <a:t>Veganos y vegetarianos que buscan verificación de productos sin lácteos o sin carne.</a:t>
            </a:r>
            <a:endParaRPr sz="1700" dirty="0">
              <a:solidFill>
                <a:srgbClr val="666666"/>
              </a:solidFill>
              <a:latin typeface="+mn-lt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209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602717" y="179901"/>
            <a:ext cx="7913715" cy="18798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Involucramos activamente a la</a:t>
            </a:r>
            <a:r>
              <a:rPr lang="es-MX" b="1" dirty="0"/>
              <a:t> </a:t>
            </a:r>
            <a:br>
              <a:rPr lang="en" sz="4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n" sz="4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Comunidad Kosher</a:t>
            </a:r>
            <a:br>
              <a:rPr lang="en" sz="4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s-MX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y mantenemos la conexión a través de:</a:t>
            </a:r>
            <a:endParaRPr sz="2500" b="1" i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6" name="Shape 150"/>
          <p:cNvSpPr txBox="1">
            <a:spLocks/>
          </p:cNvSpPr>
          <p:nvPr/>
        </p:nvSpPr>
        <p:spPr>
          <a:xfrm>
            <a:off x="602717" y="2012561"/>
            <a:ext cx="5324475" cy="2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Publicaciones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multilingües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)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Concientización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y </a:t>
            </a: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educación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Kosher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Eventos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</a:t>
            </a: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Comunitarios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locales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Relaciones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</a:t>
            </a: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Publicas</a:t>
            </a:r>
            <a:endParaRPr lang="en-US" sz="1800" dirty="0">
              <a:solidFill>
                <a:srgbClr val="666666"/>
              </a:solidFill>
              <a:latin typeface="Arial Black" panose="020B0A04020102020204" pitchFamily="34" charset="0"/>
              <a:ea typeface="Poppins SemiBold"/>
              <a:cs typeface="Poppins SemiBold"/>
              <a:sym typeface="Poppins"/>
            </a:endParaRPr>
          </a:p>
        </p:txBody>
      </p:sp>
      <p:pic>
        <p:nvPicPr>
          <p:cNvPr id="12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99999">
            <a:off x="560074" y="4100863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3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9999">
            <a:off x="1537030" y="4100863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4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99999">
            <a:off x="2547316" y="4100864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5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99999">
            <a:off x="3545604" y="4100860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6" name="Shape 157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3079" y="2106900"/>
            <a:ext cx="2848974" cy="5177814"/>
          </a:xfrm>
          <a:prstGeom prst="rect">
            <a:avLst/>
          </a:prstGeom>
          <a:noFill/>
          <a:ln>
            <a:noFill/>
          </a:ln>
          <a:effectLst>
            <a:outerShdw blurRad="214313" dist="133350" dir="5940000" algn="bl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39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838199" y="1188599"/>
            <a:ext cx="5939131" cy="2451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b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ExtraBold"/>
                <a:cs typeface="Poppins ExtraBold"/>
                <a:sym typeface="Poppins ExtraBold"/>
              </a:rPr>
            </a:b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079266" y="1300630"/>
            <a:ext cx="7156269" cy="281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OK Kosher </a:t>
            </a:r>
            <a:r>
              <a:rPr lang="es-MX" sz="3200" dirty="0">
                <a:solidFill>
                  <a:srgbClr val="468A5C"/>
                </a:solidFill>
                <a:latin typeface="+mj-lt"/>
              </a:rPr>
              <a:t>brinda supervisión y certificación Kosher para </a:t>
            </a:r>
            <a:r>
              <a:rPr lang="es-MX" sz="3200" b="1" dirty="0">
                <a:solidFill>
                  <a:srgbClr val="468A5C"/>
                </a:solidFill>
                <a:latin typeface="+mj-lt"/>
              </a:rPr>
              <a:t>fabricantes de alimentos y bebidas, establecimientos de servicio de alimentos</a:t>
            </a:r>
            <a:r>
              <a:rPr lang="es-MX" sz="3200" dirty="0">
                <a:solidFill>
                  <a:srgbClr val="468A5C"/>
                </a:solidFill>
                <a:latin typeface="+mj-lt"/>
              </a:rPr>
              <a:t> y empresas en industrias relacionadas.</a:t>
            </a:r>
            <a:endParaRPr sz="3200" b="1" dirty="0">
              <a:solidFill>
                <a:srgbClr val="468A5C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pic>
        <p:nvPicPr>
          <p:cNvPr id="5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2990" y="5080697"/>
            <a:ext cx="4110038" cy="5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1313" y="4680587"/>
            <a:ext cx="340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468A5C"/>
                </a:solidFill>
                <a:latin typeface="Arial Black" panose="020B0A04020102020204" pitchFamily="34" charset="0"/>
              </a:rPr>
              <a:t>Nuestro </a:t>
            </a:r>
            <a:r>
              <a:rPr lang="en-US" sz="2000" i="1" dirty="0" err="1">
                <a:solidFill>
                  <a:srgbClr val="468A5C"/>
                </a:solidFill>
                <a:latin typeface="Arial Black" panose="020B0A04020102020204" pitchFamily="34" charset="0"/>
              </a:rPr>
              <a:t>lema</a:t>
            </a:r>
            <a:r>
              <a:rPr lang="en-US" sz="2000" i="1" dirty="0">
                <a:solidFill>
                  <a:srgbClr val="468A5C"/>
                </a:solidFill>
                <a:latin typeface="Arial Black" panose="020B0A04020102020204" pitchFamily="34" charset="0"/>
              </a:rPr>
              <a:t> es:</a:t>
            </a:r>
          </a:p>
        </p:txBody>
      </p:sp>
    </p:spTree>
    <p:extLst>
      <p:ext uri="{BB962C8B-B14F-4D97-AF65-F5344CB8AC3E}">
        <p14:creationId xmlns:p14="http://schemas.microsoft.com/office/powerpoint/2010/main" val="369842969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0C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046874" y="4123114"/>
            <a:ext cx="2894253" cy="24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lnSpc>
                <a:spcPct val="150000"/>
              </a:lnSpc>
              <a:spcBef>
                <a:spcPts val="800"/>
              </a:spcBef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New York – Oficina Global</a:t>
            </a:r>
            <a:endParaRPr lang="en-US" dirty="0">
              <a:solidFill>
                <a:srgbClr val="666666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USA Florida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USA West Coast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America Latina</a:t>
            </a: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Israel</a:t>
            </a: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Europa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endParaRPr dirty="0">
              <a:solidFill>
                <a:srgbClr val="468A5C"/>
              </a:solidFill>
              <a:latin typeface="Gotham Medium" panose="02000604030000020004" pitchFamily="50" charset="0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0" name="Shape 10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78" y="582016"/>
            <a:ext cx="8193724" cy="41136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8"/>
          <p:cNvSpPr txBox="1">
            <a:spLocks noGrp="1"/>
          </p:cNvSpPr>
          <p:nvPr>
            <p:ph type="ctrTitle"/>
          </p:nvPr>
        </p:nvSpPr>
        <p:spPr>
          <a:xfrm>
            <a:off x="407324" y="4438996"/>
            <a:ext cx="3815541" cy="1986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Oficinas Globales de OK Kosher</a:t>
            </a:r>
            <a:endParaRPr sz="4000" b="1" dirty="0">
              <a:solidFill>
                <a:schemeClr val="lt1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0039" y="4607408"/>
            <a:ext cx="2053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China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India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Korea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Japan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Brazil</a:t>
            </a:r>
          </a:p>
          <a:p>
            <a:pPr marL="139700">
              <a:lnSpc>
                <a:spcPct val="150000"/>
              </a:lnSpc>
              <a:buClr>
                <a:srgbClr val="468A5C"/>
              </a:buClr>
              <a:buSzPts val="1400"/>
            </a:pPr>
            <a:endParaRPr lang="en-US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540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36953</TotalTime>
  <Words>512</Words>
  <Application>Microsoft Office PowerPoint</Application>
  <PresentationFormat>On-screen Show 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Gotham</vt:lpstr>
      <vt:lpstr>Gotham Medium</vt:lpstr>
      <vt:lpstr>Poppins</vt:lpstr>
      <vt:lpstr>Poppins Medium</vt:lpstr>
      <vt:lpstr>Poppins SemiBold</vt:lpstr>
      <vt:lpstr>Simple Light</vt:lpstr>
      <vt:lpstr>PowerPoint Presentation</vt:lpstr>
      <vt:lpstr>PowerPoint Presentation</vt:lpstr>
      <vt:lpstr>Estadísticas del mercado Kosher en EE. UU.</vt:lpstr>
      <vt:lpstr>PowerPoint Presentation</vt:lpstr>
      <vt:lpstr> </vt:lpstr>
      <vt:lpstr>¿Quiénes son  los consumidores Kosher?</vt:lpstr>
      <vt:lpstr>Involucramos activamente a la  Comunidad Kosher y mantenemos la conexión a través de:</vt:lpstr>
      <vt:lpstr> </vt:lpstr>
      <vt:lpstr>Oficinas Globales de OK Kosher</vt:lpstr>
      <vt:lpstr>Éxito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Wilschanski, Yankel</dc:creator>
  <cp:lastModifiedBy>Swued Rabbi Eliyahu</cp:lastModifiedBy>
  <cp:revision>203</cp:revision>
  <cp:lastPrinted>2018-06-11T23:34:59Z</cp:lastPrinted>
  <dcterms:modified xsi:type="dcterms:W3CDTF">2026-01-07T21:41:13Z</dcterms:modified>
</cp:coreProperties>
</file>