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6"/>
  </p:sldMasterIdLst>
  <p:notesMasterIdLst>
    <p:notesMasterId r:id="rId22"/>
  </p:notesMasterIdLst>
  <p:sldIdLst>
    <p:sldId id="256" r:id="rId7"/>
    <p:sldId id="322" r:id="rId8"/>
    <p:sldId id="360" r:id="rId9"/>
    <p:sldId id="297" r:id="rId10"/>
    <p:sldId id="356" r:id="rId11"/>
    <p:sldId id="357" r:id="rId12"/>
    <p:sldId id="359" r:id="rId13"/>
    <p:sldId id="324" r:id="rId14"/>
    <p:sldId id="325" r:id="rId15"/>
    <p:sldId id="335" r:id="rId16"/>
    <p:sldId id="326" r:id="rId17"/>
    <p:sldId id="340" r:id="rId18"/>
    <p:sldId id="337" r:id="rId19"/>
    <p:sldId id="281" r:id="rId20"/>
    <p:sldId id="282" r:id="rId2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76">
          <p15:clr>
            <a:srgbClr val="A4A3A4"/>
          </p15:clr>
        </p15:guide>
        <p15:guide id="4" orient="horz" pos="1392" userDrawn="1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5184">
          <p15:clr>
            <a:srgbClr val="A4A3A4"/>
          </p15:clr>
        </p15:guide>
        <p15:guide id="7" pos="17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" initials="L" lastIdx="15" clrIdx="0">
    <p:extLst>
      <p:ext uri="{19B8F6BF-5375-455C-9EA6-DF929625EA0E}">
        <p15:presenceInfo xmlns:p15="http://schemas.microsoft.com/office/powerpoint/2012/main" userId="Lev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49"/>
    <a:srgbClr val="CBC4B6"/>
    <a:srgbClr val="E1DDD5"/>
    <a:srgbClr val="468A5C"/>
    <a:srgbClr val="666666"/>
    <a:srgbClr val="098955"/>
    <a:srgbClr val="D8D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84"/>
        <p:guide pos="2880"/>
        <p:guide pos="576"/>
        <p:guide orient="horz" pos="1392"/>
        <p:guide orient="horz" pos="4032"/>
        <p:guide pos="5184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0A2E7-DAEA-42E9-939D-0E05FACB52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4F2EC18-A207-4DCF-958B-F662FFB171DF}">
      <dgm:prSet phldrT="[Text]"/>
      <dgm:spPr/>
      <dgm:t>
        <a:bodyPr/>
        <a:lstStyle/>
        <a:p>
          <a:pPr>
            <a:buClr>
              <a:schemeClr val="dk1"/>
            </a:buClr>
            <a:buSzPts val="5200"/>
          </a:pPr>
          <a:r>
            <a:rPr lang="es-MX" dirty="0"/>
            <a:t>Siempre se requiere la </a:t>
          </a:r>
          <a:r>
            <a:rPr lang="es-MX" b="1" dirty="0"/>
            <a:t>separación total entre lácteos y carne/aves</a:t>
          </a:r>
          <a:r>
            <a:rPr lang="es-MX" dirty="0"/>
            <a:t>.</a:t>
          </a:r>
          <a:endParaRPr lang="en-US" dirty="0"/>
        </a:p>
      </dgm:t>
    </dgm:pt>
    <dgm:pt modelId="{A5EB4D92-F277-4366-BAE8-5EDE197B0551}" type="parTrans" cxnId="{6E69CCEE-CC39-401E-9D57-CFD9D02D7BB6}">
      <dgm:prSet/>
      <dgm:spPr/>
      <dgm:t>
        <a:bodyPr/>
        <a:lstStyle/>
        <a:p>
          <a:endParaRPr lang="en-US"/>
        </a:p>
      </dgm:t>
    </dgm:pt>
    <dgm:pt modelId="{07DBD5F5-A30D-4DEF-9DDC-B44C50E06708}" type="sibTrans" cxnId="{6E69CCEE-CC39-401E-9D57-CFD9D02D7BB6}">
      <dgm:prSet/>
      <dgm:spPr/>
      <dgm:t>
        <a:bodyPr/>
        <a:lstStyle/>
        <a:p>
          <a:endParaRPr lang="en-US"/>
        </a:p>
      </dgm:t>
    </dgm:pt>
    <dgm:pt modelId="{317103B7-3EF0-48FE-99A2-5913B679EC60}">
      <dgm:prSet phldrT="[Text]"/>
      <dgm:spPr/>
      <dgm:t>
        <a:bodyPr/>
        <a:lstStyle/>
        <a:p>
          <a:pPr>
            <a:buClr>
              <a:schemeClr val="dk1"/>
            </a:buClr>
            <a:buSzPts val="5200"/>
          </a:pPr>
          <a:r>
            <a:rPr lang="es-MX" b="1" dirty="0"/>
            <a:t>La carne y las aves requieren faena ritual kosher y drenaje adecuado, </a:t>
          </a:r>
          <a:r>
            <a:rPr lang="es-MX" dirty="0"/>
            <a:t>y solo se permite el consumo de animales de </a:t>
          </a:r>
          <a:r>
            <a:rPr lang="es-MX" b="1" dirty="0"/>
            <a:t>especies kosher</a:t>
          </a:r>
          <a:r>
            <a:rPr lang="es-MX" dirty="0"/>
            <a:t>.</a:t>
          </a:r>
          <a:endParaRPr lang="en-US" dirty="0"/>
        </a:p>
      </dgm:t>
    </dgm:pt>
    <dgm:pt modelId="{2EF32FDD-7766-4C7D-867E-8BB6C3407231}" type="parTrans" cxnId="{0CB135BF-810F-4832-8313-F278BE97F7A8}">
      <dgm:prSet/>
      <dgm:spPr/>
      <dgm:t>
        <a:bodyPr/>
        <a:lstStyle/>
        <a:p>
          <a:endParaRPr lang="en-US"/>
        </a:p>
      </dgm:t>
    </dgm:pt>
    <dgm:pt modelId="{18C3F4D3-624A-4D09-A4EC-2FE3EDB12928}" type="sibTrans" cxnId="{0CB135BF-810F-4832-8313-F278BE97F7A8}">
      <dgm:prSet/>
      <dgm:spPr/>
      <dgm:t>
        <a:bodyPr/>
        <a:lstStyle/>
        <a:p>
          <a:endParaRPr lang="en-US"/>
        </a:p>
      </dgm:t>
    </dgm:pt>
    <dgm:pt modelId="{438B88EF-C500-4279-949F-ADBDAFB6502F}">
      <dgm:prSet phldrT="[Text]"/>
      <dgm:spPr/>
      <dgm:t>
        <a:bodyPr/>
        <a:lstStyle/>
        <a:p>
          <a:pPr>
            <a:buClr>
              <a:schemeClr val="dk1"/>
            </a:buClr>
            <a:buSzPts val="5200"/>
          </a:pPr>
          <a:r>
            <a:rPr lang="es-MX"/>
            <a:t>La certificación de productos lácteos tiene un segundo nivel opcional, conocido como </a:t>
          </a:r>
          <a:r>
            <a:rPr lang="es-MX" b="1"/>
            <a:t>Jalav Israel (Cholov Yisroel)</a:t>
          </a:r>
          <a:r>
            <a:rPr lang="es-MX"/>
            <a:t>, que requiere supervisión adicional.</a:t>
          </a:r>
          <a:endParaRPr lang="en-US" dirty="0"/>
        </a:p>
      </dgm:t>
    </dgm:pt>
    <dgm:pt modelId="{BCF185DE-4ED4-4CDB-95D7-E8231B16802A}" type="parTrans" cxnId="{848E1A26-686B-43EC-854C-70B24E016ECB}">
      <dgm:prSet/>
      <dgm:spPr/>
      <dgm:t>
        <a:bodyPr/>
        <a:lstStyle/>
        <a:p>
          <a:endParaRPr lang="en-US"/>
        </a:p>
      </dgm:t>
    </dgm:pt>
    <dgm:pt modelId="{AD7E4960-4152-4454-BBF0-B4A23D3CC17C}" type="sibTrans" cxnId="{848E1A26-686B-43EC-854C-70B24E016ECB}">
      <dgm:prSet/>
      <dgm:spPr/>
      <dgm:t>
        <a:bodyPr/>
        <a:lstStyle/>
        <a:p>
          <a:endParaRPr lang="en-US"/>
        </a:p>
      </dgm:t>
    </dgm:pt>
    <dgm:pt modelId="{30A8D85A-AF69-49F6-814B-932CC37479C9}">
      <dgm:prSet phldrT="[Text]"/>
      <dgm:spPr/>
      <dgm:t>
        <a:bodyPr/>
        <a:lstStyle/>
        <a:p>
          <a:pPr>
            <a:buClr>
              <a:schemeClr val="dk1"/>
            </a:buClr>
            <a:buSzPts val="5200"/>
          </a:pPr>
          <a:r>
            <a:rPr lang="es-MX" dirty="0"/>
            <a:t>Los alimentos que no son </a:t>
          </a:r>
          <a:r>
            <a:rPr lang="es-MX" b="1" dirty="0"/>
            <a:t>ni lácteos ni carne/aves </a:t>
          </a:r>
          <a:r>
            <a:rPr lang="es-MX" dirty="0"/>
            <a:t>se denominan </a:t>
          </a:r>
          <a:r>
            <a:rPr lang="es-MX" b="1" dirty="0" err="1"/>
            <a:t>Pareve</a:t>
          </a:r>
          <a:r>
            <a:rPr lang="es-MX" dirty="0"/>
            <a:t> o “neutros”. Entre ellos se incluyen productos agrícolas, huevos de animales kosher y variedades kosher de pescado.</a:t>
          </a:r>
          <a:endParaRPr lang="en-US" dirty="0"/>
        </a:p>
      </dgm:t>
    </dgm:pt>
    <dgm:pt modelId="{5239AAAC-06E6-46A0-8181-0528E7A09A23}" type="parTrans" cxnId="{870F5CB1-F73D-4581-9152-7DC5A0806350}">
      <dgm:prSet/>
      <dgm:spPr/>
      <dgm:t>
        <a:bodyPr/>
        <a:lstStyle/>
        <a:p>
          <a:endParaRPr lang="en-US"/>
        </a:p>
      </dgm:t>
    </dgm:pt>
    <dgm:pt modelId="{ED80452E-F78B-4B8E-9CEC-AA4EE46E3FB9}" type="sibTrans" cxnId="{870F5CB1-F73D-4581-9152-7DC5A0806350}">
      <dgm:prSet/>
      <dgm:spPr/>
      <dgm:t>
        <a:bodyPr/>
        <a:lstStyle/>
        <a:p>
          <a:endParaRPr lang="en-US"/>
        </a:p>
      </dgm:t>
    </dgm:pt>
    <dgm:pt modelId="{98EBA722-15C3-4DDD-B4AF-ED75AF8D361E}">
      <dgm:prSet phldrT="[Text]"/>
      <dgm:spPr/>
      <dgm:t>
        <a:bodyPr/>
        <a:lstStyle/>
        <a:p>
          <a:pPr>
            <a:buClr>
              <a:schemeClr val="dk1"/>
            </a:buClr>
            <a:buSzPts val="5200"/>
          </a:pPr>
          <a:r>
            <a:rPr lang="es-MX" b="1" dirty="0"/>
            <a:t>Kosher para Pésaj (Pascua)</a:t>
          </a:r>
          <a:r>
            <a:rPr lang="es-MX" dirty="0"/>
            <a:t> es una certificación y símbolo separados (OK P). Se aplica durante 8 días al año, es solicitada por consumidores judíos y excluye el uso de ciertos granos específicos.</a:t>
          </a:r>
          <a:endParaRPr lang="en-US" dirty="0"/>
        </a:p>
      </dgm:t>
    </dgm:pt>
    <dgm:pt modelId="{B5BA6B02-66FD-4C71-B68D-96BFBF79C258}" type="parTrans" cxnId="{D9417735-1971-44AA-857A-3FB4F71E61BB}">
      <dgm:prSet/>
      <dgm:spPr/>
      <dgm:t>
        <a:bodyPr/>
        <a:lstStyle/>
        <a:p>
          <a:endParaRPr lang="en-US"/>
        </a:p>
      </dgm:t>
    </dgm:pt>
    <dgm:pt modelId="{6B7057CF-4D5A-48B2-B924-A380E842D218}" type="sibTrans" cxnId="{D9417735-1971-44AA-857A-3FB4F71E61BB}">
      <dgm:prSet/>
      <dgm:spPr/>
      <dgm:t>
        <a:bodyPr/>
        <a:lstStyle/>
        <a:p>
          <a:endParaRPr lang="en-US"/>
        </a:p>
      </dgm:t>
    </dgm:pt>
    <dgm:pt modelId="{F484C23A-6B06-4639-BF7E-72997CC50E87}" type="pres">
      <dgm:prSet presAssocID="{1AC0A2E7-DAEA-42E9-939D-0E05FACB523D}" presName="Name0" presStyleCnt="0">
        <dgm:presLayoutVars>
          <dgm:chMax val="7"/>
          <dgm:chPref val="7"/>
          <dgm:dir/>
        </dgm:presLayoutVars>
      </dgm:prSet>
      <dgm:spPr/>
    </dgm:pt>
    <dgm:pt modelId="{6B76E12B-9D07-4622-982A-6D1F2943FE82}" type="pres">
      <dgm:prSet presAssocID="{1AC0A2E7-DAEA-42E9-939D-0E05FACB523D}" presName="Name1" presStyleCnt="0"/>
      <dgm:spPr/>
    </dgm:pt>
    <dgm:pt modelId="{F7800291-5E39-4EB7-9F99-A7554FEB7B62}" type="pres">
      <dgm:prSet presAssocID="{1AC0A2E7-DAEA-42E9-939D-0E05FACB523D}" presName="cycle" presStyleCnt="0"/>
      <dgm:spPr/>
    </dgm:pt>
    <dgm:pt modelId="{3422DC57-4B3F-469C-AFAD-D6DD9AD4035F}" type="pres">
      <dgm:prSet presAssocID="{1AC0A2E7-DAEA-42E9-939D-0E05FACB523D}" presName="srcNode" presStyleLbl="node1" presStyleIdx="0" presStyleCnt="5"/>
      <dgm:spPr/>
    </dgm:pt>
    <dgm:pt modelId="{EB89221A-F945-48EF-BFE2-65DDC160A55B}" type="pres">
      <dgm:prSet presAssocID="{1AC0A2E7-DAEA-42E9-939D-0E05FACB523D}" presName="conn" presStyleLbl="parChTrans1D2" presStyleIdx="0" presStyleCnt="1"/>
      <dgm:spPr/>
    </dgm:pt>
    <dgm:pt modelId="{F7926362-5159-4307-8DFA-8DD729BFE909}" type="pres">
      <dgm:prSet presAssocID="{1AC0A2E7-DAEA-42E9-939D-0E05FACB523D}" presName="extraNode" presStyleLbl="node1" presStyleIdx="0" presStyleCnt="5"/>
      <dgm:spPr/>
    </dgm:pt>
    <dgm:pt modelId="{A7CD7669-ED77-4062-A987-CFEA8BBB730E}" type="pres">
      <dgm:prSet presAssocID="{1AC0A2E7-DAEA-42E9-939D-0E05FACB523D}" presName="dstNode" presStyleLbl="node1" presStyleIdx="0" presStyleCnt="5"/>
      <dgm:spPr/>
    </dgm:pt>
    <dgm:pt modelId="{FD2315DE-94F3-497C-81E9-724BE7BDB82E}" type="pres">
      <dgm:prSet presAssocID="{44F2EC18-A207-4DCF-958B-F662FFB171DF}" presName="text_1" presStyleLbl="node1" presStyleIdx="0" presStyleCnt="5">
        <dgm:presLayoutVars>
          <dgm:bulletEnabled val="1"/>
        </dgm:presLayoutVars>
      </dgm:prSet>
      <dgm:spPr/>
    </dgm:pt>
    <dgm:pt modelId="{6527FE47-F48A-40BD-8712-328E765FB8D7}" type="pres">
      <dgm:prSet presAssocID="{44F2EC18-A207-4DCF-958B-F662FFB171DF}" presName="accent_1" presStyleCnt="0"/>
      <dgm:spPr/>
    </dgm:pt>
    <dgm:pt modelId="{9492020B-6D33-4022-AF16-7FEC2BFF9927}" type="pres">
      <dgm:prSet presAssocID="{44F2EC18-A207-4DCF-958B-F662FFB171DF}" presName="accentRepeatNode" presStyleLbl="solidFgAcc1" presStyleIdx="0" presStyleCnt="5"/>
      <dgm:spPr/>
    </dgm:pt>
    <dgm:pt modelId="{0331CEF5-D2A0-4473-966D-F60A53B6C0FD}" type="pres">
      <dgm:prSet presAssocID="{317103B7-3EF0-48FE-99A2-5913B679EC60}" presName="text_2" presStyleLbl="node1" presStyleIdx="1" presStyleCnt="5">
        <dgm:presLayoutVars>
          <dgm:bulletEnabled val="1"/>
        </dgm:presLayoutVars>
      </dgm:prSet>
      <dgm:spPr/>
    </dgm:pt>
    <dgm:pt modelId="{FC2CC17E-7725-4A96-A15D-8D402426AAAB}" type="pres">
      <dgm:prSet presAssocID="{317103B7-3EF0-48FE-99A2-5913B679EC60}" presName="accent_2" presStyleCnt="0"/>
      <dgm:spPr/>
    </dgm:pt>
    <dgm:pt modelId="{0C7CBDED-5386-48D7-AB7B-5AA40163ADB1}" type="pres">
      <dgm:prSet presAssocID="{317103B7-3EF0-48FE-99A2-5913B679EC60}" presName="accentRepeatNode" presStyleLbl="solidFgAcc1" presStyleIdx="1" presStyleCnt="5"/>
      <dgm:spPr/>
    </dgm:pt>
    <dgm:pt modelId="{59DD2FC5-3332-4932-8444-CAE49476AAB0}" type="pres">
      <dgm:prSet presAssocID="{438B88EF-C500-4279-949F-ADBDAFB6502F}" presName="text_3" presStyleLbl="node1" presStyleIdx="2" presStyleCnt="5">
        <dgm:presLayoutVars>
          <dgm:bulletEnabled val="1"/>
        </dgm:presLayoutVars>
      </dgm:prSet>
      <dgm:spPr/>
    </dgm:pt>
    <dgm:pt modelId="{AF1A85C3-A6B0-44EC-B0D0-899EE83EF203}" type="pres">
      <dgm:prSet presAssocID="{438B88EF-C500-4279-949F-ADBDAFB6502F}" presName="accent_3" presStyleCnt="0"/>
      <dgm:spPr/>
    </dgm:pt>
    <dgm:pt modelId="{57E584C2-1073-4F8B-9D6B-EF7B74C748F1}" type="pres">
      <dgm:prSet presAssocID="{438B88EF-C500-4279-949F-ADBDAFB6502F}" presName="accentRepeatNode" presStyleLbl="solidFgAcc1" presStyleIdx="2" presStyleCnt="5"/>
      <dgm:spPr/>
    </dgm:pt>
    <dgm:pt modelId="{1516484E-4F41-4F06-B9C4-B1CB5164E16F}" type="pres">
      <dgm:prSet presAssocID="{30A8D85A-AF69-49F6-814B-932CC37479C9}" presName="text_4" presStyleLbl="node1" presStyleIdx="3" presStyleCnt="5">
        <dgm:presLayoutVars>
          <dgm:bulletEnabled val="1"/>
        </dgm:presLayoutVars>
      </dgm:prSet>
      <dgm:spPr/>
    </dgm:pt>
    <dgm:pt modelId="{D02EC408-0AD0-42E9-B7B9-8748B41109B0}" type="pres">
      <dgm:prSet presAssocID="{30A8D85A-AF69-49F6-814B-932CC37479C9}" presName="accent_4" presStyleCnt="0"/>
      <dgm:spPr/>
    </dgm:pt>
    <dgm:pt modelId="{31D88EBD-20C3-46F1-AD0E-B80FBE214A0E}" type="pres">
      <dgm:prSet presAssocID="{30A8D85A-AF69-49F6-814B-932CC37479C9}" presName="accentRepeatNode" presStyleLbl="solidFgAcc1" presStyleIdx="3" presStyleCnt="5"/>
      <dgm:spPr/>
    </dgm:pt>
    <dgm:pt modelId="{A459F950-A30A-47A1-A402-4328B8722266}" type="pres">
      <dgm:prSet presAssocID="{98EBA722-15C3-4DDD-B4AF-ED75AF8D361E}" presName="text_5" presStyleLbl="node1" presStyleIdx="4" presStyleCnt="5">
        <dgm:presLayoutVars>
          <dgm:bulletEnabled val="1"/>
        </dgm:presLayoutVars>
      </dgm:prSet>
      <dgm:spPr/>
    </dgm:pt>
    <dgm:pt modelId="{A9F4A616-5BC9-4A9B-80D7-34CA3C2D31A9}" type="pres">
      <dgm:prSet presAssocID="{98EBA722-15C3-4DDD-B4AF-ED75AF8D361E}" presName="accent_5" presStyleCnt="0"/>
      <dgm:spPr/>
    </dgm:pt>
    <dgm:pt modelId="{518B525B-7AA1-43EE-8FFB-F9D32D0278DC}" type="pres">
      <dgm:prSet presAssocID="{98EBA722-15C3-4DDD-B4AF-ED75AF8D361E}" presName="accentRepeatNode" presStyleLbl="solidFgAcc1" presStyleIdx="4" presStyleCnt="5"/>
      <dgm:spPr/>
    </dgm:pt>
  </dgm:ptLst>
  <dgm:cxnLst>
    <dgm:cxn modelId="{CA1AE60C-0C63-4298-9CCC-E3DCD2ECFADE}" type="presOf" srcId="{438B88EF-C500-4279-949F-ADBDAFB6502F}" destId="{59DD2FC5-3332-4932-8444-CAE49476AAB0}" srcOrd="0" destOrd="0" presId="urn:microsoft.com/office/officeart/2008/layout/VerticalCurvedList"/>
    <dgm:cxn modelId="{848E1A26-686B-43EC-854C-70B24E016ECB}" srcId="{1AC0A2E7-DAEA-42E9-939D-0E05FACB523D}" destId="{438B88EF-C500-4279-949F-ADBDAFB6502F}" srcOrd="2" destOrd="0" parTransId="{BCF185DE-4ED4-4CDB-95D7-E8231B16802A}" sibTransId="{AD7E4960-4152-4454-BBF0-B4A23D3CC17C}"/>
    <dgm:cxn modelId="{D9417735-1971-44AA-857A-3FB4F71E61BB}" srcId="{1AC0A2E7-DAEA-42E9-939D-0E05FACB523D}" destId="{98EBA722-15C3-4DDD-B4AF-ED75AF8D361E}" srcOrd="4" destOrd="0" parTransId="{B5BA6B02-66FD-4C71-B68D-96BFBF79C258}" sibTransId="{6B7057CF-4D5A-48B2-B924-A380E842D218}"/>
    <dgm:cxn modelId="{4E16E86C-8095-4365-BB4D-3EEE12D1B7E8}" type="presOf" srcId="{98EBA722-15C3-4DDD-B4AF-ED75AF8D361E}" destId="{A459F950-A30A-47A1-A402-4328B8722266}" srcOrd="0" destOrd="0" presId="urn:microsoft.com/office/officeart/2008/layout/VerticalCurvedList"/>
    <dgm:cxn modelId="{A41E3A50-F2A4-4A05-B0C3-7CA1329ADC6E}" type="presOf" srcId="{30A8D85A-AF69-49F6-814B-932CC37479C9}" destId="{1516484E-4F41-4F06-B9C4-B1CB5164E16F}" srcOrd="0" destOrd="0" presId="urn:microsoft.com/office/officeart/2008/layout/VerticalCurvedList"/>
    <dgm:cxn modelId="{B4041376-2294-42DB-A6F9-4238AE9938D9}" type="presOf" srcId="{07DBD5F5-A30D-4DEF-9DDC-B44C50E06708}" destId="{EB89221A-F945-48EF-BFE2-65DDC160A55B}" srcOrd="0" destOrd="0" presId="urn:microsoft.com/office/officeart/2008/layout/VerticalCurvedList"/>
    <dgm:cxn modelId="{70FDC696-E087-4ADC-B1D8-B23A96DC4D3E}" type="presOf" srcId="{317103B7-3EF0-48FE-99A2-5913B679EC60}" destId="{0331CEF5-D2A0-4473-966D-F60A53B6C0FD}" srcOrd="0" destOrd="0" presId="urn:microsoft.com/office/officeart/2008/layout/VerticalCurvedList"/>
    <dgm:cxn modelId="{65375DA4-DA0A-4A33-96ED-D154F4E1EC47}" type="presOf" srcId="{1AC0A2E7-DAEA-42E9-939D-0E05FACB523D}" destId="{F484C23A-6B06-4639-BF7E-72997CC50E87}" srcOrd="0" destOrd="0" presId="urn:microsoft.com/office/officeart/2008/layout/VerticalCurvedList"/>
    <dgm:cxn modelId="{870F5CB1-F73D-4581-9152-7DC5A0806350}" srcId="{1AC0A2E7-DAEA-42E9-939D-0E05FACB523D}" destId="{30A8D85A-AF69-49F6-814B-932CC37479C9}" srcOrd="3" destOrd="0" parTransId="{5239AAAC-06E6-46A0-8181-0528E7A09A23}" sibTransId="{ED80452E-F78B-4B8E-9CEC-AA4EE46E3FB9}"/>
    <dgm:cxn modelId="{5FB6A1B6-42CD-4746-B9A9-FECD3C2FD5B7}" type="presOf" srcId="{44F2EC18-A207-4DCF-958B-F662FFB171DF}" destId="{FD2315DE-94F3-497C-81E9-724BE7BDB82E}" srcOrd="0" destOrd="0" presId="urn:microsoft.com/office/officeart/2008/layout/VerticalCurvedList"/>
    <dgm:cxn modelId="{0CB135BF-810F-4832-8313-F278BE97F7A8}" srcId="{1AC0A2E7-DAEA-42E9-939D-0E05FACB523D}" destId="{317103B7-3EF0-48FE-99A2-5913B679EC60}" srcOrd="1" destOrd="0" parTransId="{2EF32FDD-7766-4C7D-867E-8BB6C3407231}" sibTransId="{18C3F4D3-624A-4D09-A4EC-2FE3EDB12928}"/>
    <dgm:cxn modelId="{6E69CCEE-CC39-401E-9D57-CFD9D02D7BB6}" srcId="{1AC0A2E7-DAEA-42E9-939D-0E05FACB523D}" destId="{44F2EC18-A207-4DCF-958B-F662FFB171DF}" srcOrd="0" destOrd="0" parTransId="{A5EB4D92-F277-4366-BAE8-5EDE197B0551}" sibTransId="{07DBD5F5-A30D-4DEF-9DDC-B44C50E06708}"/>
    <dgm:cxn modelId="{99617EC9-3C97-4343-B93D-2DD19C2E49AB}" type="presParOf" srcId="{F484C23A-6B06-4639-BF7E-72997CC50E87}" destId="{6B76E12B-9D07-4622-982A-6D1F2943FE82}" srcOrd="0" destOrd="0" presId="urn:microsoft.com/office/officeart/2008/layout/VerticalCurvedList"/>
    <dgm:cxn modelId="{CAB6A1AE-E0B9-4AAA-8430-3C80BE93D175}" type="presParOf" srcId="{6B76E12B-9D07-4622-982A-6D1F2943FE82}" destId="{F7800291-5E39-4EB7-9F99-A7554FEB7B62}" srcOrd="0" destOrd="0" presId="urn:microsoft.com/office/officeart/2008/layout/VerticalCurvedList"/>
    <dgm:cxn modelId="{6445F48B-591E-4B70-8FEA-C7AB9A5137E4}" type="presParOf" srcId="{F7800291-5E39-4EB7-9F99-A7554FEB7B62}" destId="{3422DC57-4B3F-469C-AFAD-D6DD9AD4035F}" srcOrd="0" destOrd="0" presId="urn:microsoft.com/office/officeart/2008/layout/VerticalCurvedList"/>
    <dgm:cxn modelId="{FEFB07EC-F521-4970-84F6-7821EB676ECE}" type="presParOf" srcId="{F7800291-5E39-4EB7-9F99-A7554FEB7B62}" destId="{EB89221A-F945-48EF-BFE2-65DDC160A55B}" srcOrd="1" destOrd="0" presId="urn:microsoft.com/office/officeart/2008/layout/VerticalCurvedList"/>
    <dgm:cxn modelId="{95FA3E1D-EC5A-4484-9DB7-A0AADA2F2A70}" type="presParOf" srcId="{F7800291-5E39-4EB7-9F99-A7554FEB7B62}" destId="{F7926362-5159-4307-8DFA-8DD729BFE909}" srcOrd="2" destOrd="0" presId="urn:microsoft.com/office/officeart/2008/layout/VerticalCurvedList"/>
    <dgm:cxn modelId="{40640F52-C407-43D6-91FC-9AF66B22BDC6}" type="presParOf" srcId="{F7800291-5E39-4EB7-9F99-A7554FEB7B62}" destId="{A7CD7669-ED77-4062-A987-CFEA8BBB730E}" srcOrd="3" destOrd="0" presId="urn:microsoft.com/office/officeart/2008/layout/VerticalCurvedList"/>
    <dgm:cxn modelId="{CAFD28AE-A834-4F26-AC9E-2DDD5F596DF8}" type="presParOf" srcId="{6B76E12B-9D07-4622-982A-6D1F2943FE82}" destId="{FD2315DE-94F3-497C-81E9-724BE7BDB82E}" srcOrd="1" destOrd="0" presId="urn:microsoft.com/office/officeart/2008/layout/VerticalCurvedList"/>
    <dgm:cxn modelId="{D10472A7-DFFE-4FD1-B1A4-A3C2311EAD7D}" type="presParOf" srcId="{6B76E12B-9D07-4622-982A-6D1F2943FE82}" destId="{6527FE47-F48A-40BD-8712-328E765FB8D7}" srcOrd="2" destOrd="0" presId="urn:microsoft.com/office/officeart/2008/layout/VerticalCurvedList"/>
    <dgm:cxn modelId="{CAE9933D-9373-4682-89BA-9F4D2C4B3014}" type="presParOf" srcId="{6527FE47-F48A-40BD-8712-328E765FB8D7}" destId="{9492020B-6D33-4022-AF16-7FEC2BFF9927}" srcOrd="0" destOrd="0" presId="urn:microsoft.com/office/officeart/2008/layout/VerticalCurvedList"/>
    <dgm:cxn modelId="{1813BB44-BCB6-42C9-8BB7-B9A3F6D3A486}" type="presParOf" srcId="{6B76E12B-9D07-4622-982A-6D1F2943FE82}" destId="{0331CEF5-D2A0-4473-966D-F60A53B6C0FD}" srcOrd="3" destOrd="0" presId="urn:microsoft.com/office/officeart/2008/layout/VerticalCurvedList"/>
    <dgm:cxn modelId="{15628FD6-BED0-4889-AC0A-66D48ECEB231}" type="presParOf" srcId="{6B76E12B-9D07-4622-982A-6D1F2943FE82}" destId="{FC2CC17E-7725-4A96-A15D-8D402426AAAB}" srcOrd="4" destOrd="0" presId="urn:microsoft.com/office/officeart/2008/layout/VerticalCurvedList"/>
    <dgm:cxn modelId="{336DE3F7-5881-4392-A827-373C4480868F}" type="presParOf" srcId="{FC2CC17E-7725-4A96-A15D-8D402426AAAB}" destId="{0C7CBDED-5386-48D7-AB7B-5AA40163ADB1}" srcOrd="0" destOrd="0" presId="urn:microsoft.com/office/officeart/2008/layout/VerticalCurvedList"/>
    <dgm:cxn modelId="{2A49E3BE-515D-4F4D-B75C-585122EFCD6A}" type="presParOf" srcId="{6B76E12B-9D07-4622-982A-6D1F2943FE82}" destId="{59DD2FC5-3332-4932-8444-CAE49476AAB0}" srcOrd="5" destOrd="0" presId="urn:microsoft.com/office/officeart/2008/layout/VerticalCurvedList"/>
    <dgm:cxn modelId="{921FBD13-1CFD-4AAC-BB76-2EB8C435404A}" type="presParOf" srcId="{6B76E12B-9D07-4622-982A-6D1F2943FE82}" destId="{AF1A85C3-A6B0-44EC-B0D0-899EE83EF203}" srcOrd="6" destOrd="0" presId="urn:microsoft.com/office/officeart/2008/layout/VerticalCurvedList"/>
    <dgm:cxn modelId="{A65E0E4B-9904-427C-A08B-B86C79988CAD}" type="presParOf" srcId="{AF1A85C3-A6B0-44EC-B0D0-899EE83EF203}" destId="{57E584C2-1073-4F8B-9D6B-EF7B74C748F1}" srcOrd="0" destOrd="0" presId="urn:microsoft.com/office/officeart/2008/layout/VerticalCurvedList"/>
    <dgm:cxn modelId="{A13492F9-4841-46ED-9C4A-562327C81984}" type="presParOf" srcId="{6B76E12B-9D07-4622-982A-6D1F2943FE82}" destId="{1516484E-4F41-4F06-B9C4-B1CB5164E16F}" srcOrd="7" destOrd="0" presId="urn:microsoft.com/office/officeart/2008/layout/VerticalCurvedList"/>
    <dgm:cxn modelId="{E0629714-398D-4262-8081-338B97E9BAEB}" type="presParOf" srcId="{6B76E12B-9D07-4622-982A-6D1F2943FE82}" destId="{D02EC408-0AD0-42E9-B7B9-8748B41109B0}" srcOrd="8" destOrd="0" presId="urn:microsoft.com/office/officeart/2008/layout/VerticalCurvedList"/>
    <dgm:cxn modelId="{0FC7F5C1-FA28-4902-BCED-5931B44E40ED}" type="presParOf" srcId="{D02EC408-0AD0-42E9-B7B9-8748B41109B0}" destId="{31D88EBD-20C3-46F1-AD0E-B80FBE214A0E}" srcOrd="0" destOrd="0" presId="urn:microsoft.com/office/officeart/2008/layout/VerticalCurvedList"/>
    <dgm:cxn modelId="{0419F399-A311-4C24-8133-8316F8FB8887}" type="presParOf" srcId="{6B76E12B-9D07-4622-982A-6D1F2943FE82}" destId="{A459F950-A30A-47A1-A402-4328B8722266}" srcOrd="9" destOrd="0" presId="urn:microsoft.com/office/officeart/2008/layout/VerticalCurvedList"/>
    <dgm:cxn modelId="{3F4583C7-08B1-4984-B095-6E89AC183032}" type="presParOf" srcId="{6B76E12B-9D07-4622-982A-6D1F2943FE82}" destId="{A9F4A616-5BC9-4A9B-80D7-34CA3C2D31A9}" srcOrd="10" destOrd="0" presId="urn:microsoft.com/office/officeart/2008/layout/VerticalCurvedList"/>
    <dgm:cxn modelId="{E4C7A586-45F9-444E-BF02-A9EC2CF33C9D}" type="presParOf" srcId="{A9F4A616-5BC9-4A9B-80D7-34CA3C2D31A9}" destId="{518B525B-7AA1-43EE-8FFB-F9D32D0278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2A1F3-F441-4572-A265-2A5B2250DB60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8CBBA98-A498-4AAD-B82B-2FDAED3B9E4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Los productos agrícolas en su forma natural son, por lo general, </a:t>
          </a:r>
          <a:r>
            <a:rPr lang="es-MX" b="1" dirty="0"/>
            <a:t>inherentemente</a:t>
          </a:r>
          <a:r>
            <a:rPr lang="es-MX" dirty="0"/>
            <a:t> </a:t>
          </a:r>
          <a:r>
            <a:rPr lang="es-MX" b="1" dirty="0"/>
            <a:t>kosher</a:t>
          </a:r>
          <a:r>
            <a:rPr lang="es-MX" dirty="0"/>
            <a:t>. Algunos materiales procesados como harina, azúcar y ciertas especias también entran en esta categoría. Muchos ingredientes </a:t>
          </a:r>
          <a:r>
            <a:rPr lang="es-MX" b="1" dirty="0"/>
            <a:t>ya están certificados kosher por organismos confiables </a:t>
          </a:r>
          <a:r>
            <a:rPr lang="es-MX" dirty="0"/>
            <a:t>y pueden aprobarse para su uso en fórmulas kosher.</a:t>
          </a:r>
          <a:endParaRPr lang="en-US" dirty="0"/>
        </a:p>
      </dgm:t>
    </dgm:pt>
    <dgm:pt modelId="{5F0D7404-92F7-44CB-9293-A038C4655A46}" type="parTrans" cxnId="{26490E92-5CD4-414F-9117-420EC0553832}">
      <dgm:prSet/>
      <dgm:spPr/>
      <dgm:t>
        <a:bodyPr/>
        <a:lstStyle/>
        <a:p>
          <a:endParaRPr lang="en-US"/>
        </a:p>
      </dgm:t>
    </dgm:pt>
    <dgm:pt modelId="{5660253E-76A6-481E-9165-65947696C9B6}" type="sibTrans" cxnId="{26490E92-5CD4-414F-9117-420EC0553832}">
      <dgm:prSet/>
      <dgm:spPr/>
      <dgm:t>
        <a:bodyPr/>
        <a:lstStyle/>
        <a:p>
          <a:endParaRPr lang="en-US"/>
        </a:p>
      </dgm:t>
    </dgm:pt>
    <dgm:pt modelId="{665FD6FA-C34C-42A8-BDC3-2E2040B5803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Un animal de especie kosher es </a:t>
          </a:r>
          <a:r>
            <a:rPr lang="es-MX" b="1" dirty="0"/>
            <a:t>elegible</a:t>
          </a:r>
          <a:r>
            <a:rPr lang="es-MX" dirty="0"/>
            <a:t> </a:t>
          </a:r>
          <a:r>
            <a:rPr lang="es-MX" b="1" dirty="0"/>
            <a:t>para volverse kosher</a:t>
          </a:r>
          <a:r>
            <a:rPr lang="es-MX" dirty="0"/>
            <a:t>, pero solo después de la faena ritual realizada por un </a:t>
          </a:r>
          <a:r>
            <a:rPr lang="es-MX" b="1" i="1" dirty="0" err="1"/>
            <a:t>shojet</a:t>
          </a:r>
          <a:r>
            <a:rPr lang="es-MX" b="1" i="1" dirty="0"/>
            <a:t> </a:t>
          </a:r>
          <a:r>
            <a:rPr lang="es-MX" dirty="0"/>
            <a:t>experimentado. Ejemplos: vaca y pollo. El pescado kosher no requiere faena especial.</a:t>
          </a:r>
          <a:endParaRPr lang="en-US" dirty="0"/>
        </a:p>
      </dgm:t>
    </dgm:pt>
    <dgm:pt modelId="{0700CA35-EBDE-4B57-8B0C-8B6A20573E01}" type="parTrans" cxnId="{22304475-BFD9-47E0-BB12-FCA472EB653E}">
      <dgm:prSet/>
      <dgm:spPr/>
      <dgm:t>
        <a:bodyPr/>
        <a:lstStyle/>
        <a:p>
          <a:endParaRPr lang="en-US"/>
        </a:p>
      </dgm:t>
    </dgm:pt>
    <dgm:pt modelId="{F88D203C-A321-4BAA-9981-E5B5BA658F5A}" type="sibTrans" cxnId="{22304475-BFD9-47E0-BB12-FCA472EB653E}">
      <dgm:prSet/>
      <dgm:spPr/>
      <dgm:t>
        <a:bodyPr/>
        <a:lstStyle/>
        <a:p>
          <a:endParaRPr lang="en-US"/>
        </a:p>
      </dgm:t>
    </dgm:pt>
    <dgm:pt modelId="{C63FD6D1-DC9A-498B-BDCC-1D62DF66300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Algunos animales son </a:t>
          </a:r>
          <a:r>
            <a:rPr lang="es-MX" b="1" dirty="0"/>
            <a:t>bíblicamente no kosher </a:t>
          </a:r>
          <a:r>
            <a:rPr lang="es-MX" dirty="0"/>
            <a:t>y nunca pueden ser aceptados en un programa kosher. </a:t>
          </a:r>
          <a:r>
            <a:rPr lang="en-US" dirty="0" err="1"/>
            <a:t>Ejemplos</a:t>
          </a:r>
          <a:r>
            <a:rPr lang="en-US" dirty="0"/>
            <a:t>: </a:t>
          </a:r>
          <a:r>
            <a:rPr lang="en-US" dirty="0" err="1"/>
            <a:t>cerdo</a:t>
          </a:r>
          <a:r>
            <a:rPr lang="en-US" dirty="0"/>
            <a:t> y langosta.</a:t>
          </a:r>
        </a:p>
      </dgm:t>
    </dgm:pt>
    <dgm:pt modelId="{2BC469BF-E98B-4753-A540-E000ECE3A497}" type="parTrans" cxnId="{D9157840-6411-4131-BFB6-9E9F95A1B565}">
      <dgm:prSet/>
      <dgm:spPr/>
      <dgm:t>
        <a:bodyPr/>
        <a:lstStyle/>
        <a:p>
          <a:endParaRPr lang="en-US"/>
        </a:p>
      </dgm:t>
    </dgm:pt>
    <dgm:pt modelId="{3D6FB3EB-E3E6-49E3-8C34-5F3A8BE845A2}" type="sibTrans" cxnId="{D9157840-6411-4131-BFB6-9E9F95A1B565}">
      <dgm:prSet/>
      <dgm:spPr/>
      <dgm:t>
        <a:bodyPr/>
        <a:lstStyle/>
        <a:p>
          <a:endParaRPr lang="en-US"/>
        </a:p>
      </dgm:t>
    </dgm:pt>
    <dgm:pt modelId="{028F7EBE-827A-4DAB-9000-1BE5BDEE8D24}" type="pres">
      <dgm:prSet presAssocID="{E962A1F3-F441-4572-A265-2A5B2250DB60}" presName="diagram" presStyleCnt="0">
        <dgm:presLayoutVars>
          <dgm:dir/>
          <dgm:resizeHandles val="exact"/>
        </dgm:presLayoutVars>
      </dgm:prSet>
      <dgm:spPr/>
    </dgm:pt>
    <dgm:pt modelId="{CF35D9DC-5494-45F2-AF52-D17BE4AA6021}" type="pres">
      <dgm:prSet presAssocID="{B8CBBA98-A498-4AAD-B82B-2FDAED3B9E43}" presName="node" presStyleLbl="node1" presStyleIdx="0" presStyleCnt="3">
        <dgm:presLayoutVars>
          <dgm:bulletEnabled val="1"/>
        </dgm:presLayoutVars>
      </dgm:prSet>
      <dgm:spPr/>
    </dgm:pt>
    <dgm:pt modelId="{5CFB5E6A-A15C-48EB-BFB6-EBB8C786F5C8}" type="pres">
      <dgm:prSet presAssocID="{5660253E-76A6-481E-9165-65947696C9B6}" presName="sibTrans" presStyleCnt="0"/>
      <dgm:spPr/>
    </dgm:pt>
    <dgm:pt modelId="{16E8EDF8-CCD3-4FAA-8A96-D14F978D15EF}" type="pres">
      <dgm:prSet presAssocID="{665FD6FA-C34C-42A8-BDC3-2E2040B5803B}" presName="node" presStyleLbl="node1" presStyleIdx="1" presStyleCnt="3">
        <dgm:presLayoutVars>
          <dgm:bulletEnabled val="1"/>
        </dgm:presLayoutVars>
      </dgm:prSet>
      <dgm:spPr/>
    </dgm:pt>
    <dgm:pt modelId="{26EE7ADA-3D59-4F52-BECB-CD5286F2E703}" type="pres">
      <dgm:prSet presAssocID="{F88D203C-A321-4BAA-9981-E5B5BA658F5A}" presName="sibTrans" presStyleCnt="0"/>
      <dgm:spPr/>
    </dgm:pt>
    <dgm:pt modelId="{25C20089-632B-44AA-B406-D70F9B53949F}" type="pres">
      <dgm:prSet presAssocID="{C63FD6D1-DC9A-498B-BDCC-1D62DF663004}" presName="node" presStyleLbl="node1" presStyleIdx="2" presStyleCnt="3">
        <dgm:presLayoutVars>
          <dgm:bulletEnabled val="1"/>
        </dgm:presLayoutVars>
      </dgm:prSet>
      <dgm:spPr/>
    </dgm:pt>
  </dgm:ptLst>
  <dgm:cxnLst>
    <dgm:cxn modelId="{9C586A0A-0FCC-421E-9816-2B87EAB11548}" type="presOf" srcId="{B8CBBA98-A498-4AAD-B82B-2FDAED3B9E43}" destId="{CF35D9DC-5494-45F2-AF52-D17BE4AA6021}" srcOrd="0" destOrd="0" presId="urn:microsoft.com/office/officeart/2005/8/layout/default"/>
    <dgm:cxn modelId="{F9803B28-0C79-4F75-895A-BCEB5AF33850}" type="presOf" srcId="{E962A1F3-F441-4572-A265-2A5B2250DB60}" destId="{028F7EBE-827A-4DAB-9000-1BE5BDEE8D24}" srcOrd="0" destOrd="0" presId="urn:microsoft.com/office/officeart/2005/8/layout/default"/>
    <dgm:cxn modelId="{D9157840-6411-4131-BFB6-9E9F95A1B565}" srcId="{E962A1F3-F441-4572-A265-2A5B2250DB60}" destId="{C63FD6D1-DC9A-498B-BDCC-1D62DF663004}" srcOrd="2" destOrd="0" parTransId="{2BC469BF-E98B-4753-A540-E000ECE3A497}" sibTransId="{3D6FB3EB-E3E6-49E3-8C34-5F3A8BE845A2}"/>
    <dgm:cxn modelId="{35B3A345-DFB5-4C88-9758-2DC3B4F2C353}" type="presOf" srcId="{665FD6FA-C34C-42A8-BDC3-2E2040B5803B}" destId="{16E8EDF8-CCD3-4FAA-8A96-D14F978D15EF}" srcOrd="0" destOrd="0" presId="urn:microsoft.com/office/officeart/2005/8/layout/default"/>
    <dgm:cxn modelId="{BBAEE547-E213-4E84-AE85-65E3764F70E0}" type="presOf" srcId="{C63FD6D1-DC9A-498B-BDCC-1D62DF663004}" destId="{25C20089-632B-44AA-B406-D70F9B53949F}" srcOrd="0" destOrd="0" presId="urn:microsoft.com/office/officeart/2005/8/layout/default"/>
    <dgm:cxn modelId="{22304475-BFD9-47E0-BB12-FCA472EB653E}" srcId="{E962A1F3-F441-4572-A265-2A5B2250DB60}" destId="{665FD6FA-C34C-42A8-BDC3-2E2040B5803B}" srcOrd="1" destOrd="0" parTransId="{0700CA35-EBDE-4B57-8B0C-8B6A20573E01}" sibTransId="{F88D203C-A321-4BAA-9981-E5B5BA658F5A}"/>
    <dgm:cxn modelId="{26490E92-5CD4-414F-9117-420EC0553832}" srcId="{E962A1F3-F441-4572-A265-2A5B2250DB60}" destId="{B8CBBA98-A498-4AAD-B82B-2FDAED3B9E43}" srcOrd="0" destOrd="0" parTransId="{5F0D7404-92F7-44CB-9293-A038C4655A46}" sibTransId="{5660253E-76A6-481E-9165-65947696C9B6}"/>
    <dgm:cxn modelId="{21541F79-0C7D-4708-89A3-98CA5617E698}" type="presParOf" srcId="{028F7EBE-827A-4DAB-9000-1BE5BDEE8D24}" destId="{CF35D9DC-5494-45F2-AF52-D17BE4AA6021}" srcOrd="0" destOrd="0" presId="urn:microsoft.com/office/officeart/2005/8/layout/default"/>
    <dgm:cxn modelId="{7155A60F-A37B-45E9-B314-19262FADAD01}" type="presParOf" srcId="{028F7EBE-827A-4DAB-9000-1BE5BDEE8D24}" destId="{5CFB5E6A-A15C-48EB-BFB6-EBB8C786F5C8}" srcOrd="1" destOrd="0" presId="urn:microsoft.com/office/officeart/2005/8/layout/default"/>
    <dgm:cxn modelId="{33E58E94-F97F-4920-9903-334A754FC9E3}" type="presParOf" srcId="{028F7EBE-827A-4DAB-9000-1BE5BDEE8D24}" destId="{16E8EDF8-CCD3-4FAA-8A96-D14F978D15EF}" srcOrd="2" destOrd="0" presId="urn:microsoft.com/office/officeart/2005/8/layout/default"/>
    <dgm:cxn modelId="{2D4F7858-7127-457A-A907-EE06608EE5B4}" type="presParOf" srcId="{028F7EBE-827A-4DAB-9000-1BE5BDEE8D24}" destId="{26EE7ADA-3D59-4F52-BECB-CD5286F2E703}" srcOrd="3" destOrd="0" presId="urn:microsoft.com/office/officeart/2005/8/layout/default"/>
    <dgm:cxn modelId="{09010987-D87D-47A8-941D-D93FAB45A602}" type="presParOf" srcId="{028F7EBE-827A-4DAB-9000-1BE5BDEE8D24}" destId="{25C20089-632B-44AA-B406-D70F9B53949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67A05-0E2B-46D8-914E-8029DCA806AB}" type="doc">
      <dgm:prSet loTypeId="urn:microsoft.com/office/officeart/2005/8/layout/process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6AB1F91-3AAA-4564-96A1-98CAD310B38B}">
      <dgm:prSet phldrT="[Text]"/>
      <dgm:spPr/>
      <dgm:t>
        <a:bodyPr/>
        <a:lstStyle/>
        <a:p>
          <a:r>
            <a:rPr lang="es-MX" dirty="0"/>
            <a:t>Para que cualquier producto sea certificado, OK Kosher requiere una </a:t>
          </a:r>
          <a:r>
            <a:rPr lang="es-MX" b="1" dirty="0"/>
            <a:t>evaluación integral de materias primas e ingredientes.</a:t>
          </a:r>
          <a:endParaRPr lang="en-US" b="1" dirty="0">
            <a:latin typeface="+mn-lt"/>
          </a:endParaRPr>
        </a:p>
      </dgm:t>
    </dgm:pt>
    <dgm:pt modelId="{74EDBED9-793E-4454-B78C-0885E5A2E72E}" type="parTrans" cxnId="{2060F901-74BA-4F36-BC0F-ED315D280DD8}">
      <dgm:prSet/>
      <dgm:spPr/>
      <dgm:t>
        <a:bodyPr/>
        <a:lstStyle/>
        <a:p>
          <a:endParaRPr lang="en-US"/>
        </a:p>
      </dgm:t>
    </dgm:pt>
    <dgm:pt modelId="{41EFD2F1-3FFC-4AA4-9154-19EB332141E9}" type="sibTrans" cxnId="{2060F901-74BA-4F36-BC0F-ED315D280DD8}">
      <dgm:prSet/>
      <dgm:spPr/>
      <dgm:t>
        <a:bodyPr/>
        <a:lstStyle/>
        <a:p>
          <a:endParaRPr lang="en-US"/>
        </a:p>
      </dgm:t>
    </dgm:pt>
    <dgm:pt modelId="{97126127-BF90-4CB5-AA75-52A068B2CB98}">
      <dgm:prSet phldrT="[Text]"/>
      <dgm:spPr/>
      <dgm:t>
        <a:bodyPr/>
        <a:lstStyle/>
        <a:p>
          <a:r>
            <a:rPr lang="es-MX" b="1" dirty="0"/>
            <a:t>El Coordinador Rabínico asignado (RC) revisa las listas de ingredientes </a:t>
          </a:r>
          <a:r>
            <a:rPr lang="es-MX" dirty="0"/>
            <a:t>para determinar si cumplen con los requisitos necesarios. Si algún material no es conforme, indicará cómo reemplazarlo por alternativas aprobables de nuestra amplia base de datos.</a:t>
          </a:r>
          <a:endParaRPr lang="en-US" dirty="0"/>
        </a:p>
      </dgm:t>
    </dgm:pt>
    <dgm:pt modelId="{6C6D7B67-C072-40C3-A663-E8091504EBB5}" type="parTrans" cxnId="{590F2B95-F4C4-467F-9C3B-7216B17D3993}">
      <dgm:prSet/>
      <dgm:spPr/>
      <dgm:t>
        <a:bodyPr/>
        <a:lstStyle/>
        <a:p>
          <a:endParaRPr lang="en-US"/>
        </a:p>
      </dgm:t>
    </dgm:pt>
    <dgm:pt modelId="{90A9BE89-FF02-4515-96E2-E5FD9DAD1166}" type="sibTrans" cxnId="{590F2B95-F4C4-467F-9C3B-7216B17D3993}">
      <dgm:prSet/>
      <dgm:spPr/>
      <dgm:t>
        <a:bodyPr/>
        <a:lstStyle/>
        <a:p>
          <a:endParaRPr lang="en-US"/>
        </a:p>
      </dgm:t>
    </dgm:pt>
    <dgm:pt modelId="{BA7212CD-230A-4206-9F46-A64DC48111F1}">
      <dgm:prSet phldrT="[Text]"/>
      <dgm:spPr/>
      <dgm:t>
        <a:bodyPr/>
        <a:lstStyle/>
        <a:p>
          <a:r>
            <a:rPr lang="es-MX" dirty="0"/>
            <a:t>Los RC de OK Kosher están </a:t>
          </a:r>
          <a:r>
            <a:rPr lang="es-MX" b="1" dirty="0"/>
            <a:t>comprometidos a realizar ajustes que funcionen tanto con nuestros estándares como con los valores de su empresa.</a:t>
          </a:r>
          <a:endParaRPr lang="en-US" b="1" dirty="0"/>
        </a:p>
      </dgm:t>
    </dgm:pt>
    <dgm:pt modelId="{3B433589-969C-4559-AD7B-EA691C194F33}" type="parTrans" cxnId="{B90251F9-64E2-43DA-A584-7FF6C54AB20D}">
      <dgm:prSet/>
      <dgm:spPr/>
      <dgm:t>
        <a:bodyPr/>
        <a:lstStyle/>
        <a:p>
          <a:endParaRPr lang="en-US"/>
        </a:p>
      </dgm:t>
    </dgm:pt>
    <dgm:pt modelId="{60BCD929-142C-4A78-9781-854A46874937}" type="sibTrans" cxnId="{B90251F9-64E2-43DA-A584-7FF6C54AB20D}">
      <dgm:prSet/>
      <dgm:spPr/>
      <dgm:t>
        <a:bodyPr/>
        <a:lstStyle/>
        <a:p>
          <a:endParaRPr lang="en-US"/>
        </a:p>
      </dgm:t>
    </dgm:pt>
    <dgm:pt modelId="{15DB4FED-06BB-4DA4-B6C9-D641408E1812}">
      <dgm:prSet phldrT="[Text]"/>
      <dgm:spPr/>
      <dgm:t>
        <a:bodyPr/>
        <a:lstStyle/>
        <a:p>
          <a:r>
            <a:rPr lang="es-MX" dirty="0"/>
            <a:t>Algunas de las </a:t>
          </a:r>
          <a:r>
            <a:rPr lang="es-MX" b="1" dirty="0"/>
            <a:t>empresas de alimentos y bebidas más grandes del mundo confían en nosotros,</a:t>
          </a:r>
          <a:r>
            <a:rPr lang="es-MX" dirty="0"/>
            <a:t> sus fórmulas propietarias, las cuales mantenemos estrictamente confidenciales.</a:t>
          </a:r>
          <a:endParaRPr lang="en-US" dirty="0"/>
        </a:p>
      </dgm:t>
    </dgm:pt>
    <dgm:pt modelId="{20A55832-1337-4247-BD6D-8C9AF4A96DCE}" type="parTrans" cxnId="{ACC39A31-F10F-4A12-973D-FC6E7742B701}">
      <dgm:prSet/>
      <dgm:spPr/>
      <dgm:t>
        <a:bodyPr/>
        <a:lstStyle/>
        <a:p>
          <a:endParaRPr lang="en-US"/>
        </a:p>
      </dgm:t>
    </dgm:pt>
    <dgm:pt modelId="{9149CAB2-1EF8-4543-8933-09364F7C59EB}" type="sibTrans" cxnId="{ACC39A31-F10F-4A12-973D-FC6E7742B701}">
      <dgm:prSet/>
      <dgm:spPr/>
      <dgm:t>
        <a:bodyPr/>
        <a:lstStyle/>
        <a:p>
          <a:endParaRPr lang="en-US"/>
        </a:p>
      </dgm:t>
    </dgm:pt>
    <dgm:pt modelId="{135FFB57-C330-46ED-900A-DE760C5DBE5E}" type="pres">
      <dgm:prSet presAssocID="{7C567A05-0E2B-46D8-914E-8029DCA806AB}" presName="Name0" presStyleCnt="0">
        <dgm:presLayoutVars>
          <dgm:dir/>
          <dgm:animLvl val="lvl"/>
          <dgm:resizeHandles val="exact"/>
        </dgm:presLayoutVars>
      </dgm:prSet>
      <dgm:spPr/>
    </dgm:pt>
    <dgm:pt modelId="{0D4336D8-1E04-43B5-B4C0-0D55CB041B52}" type="pres">
      <dgm:prSet presAssocID="{15DB4FED-06BB-4DA4-B6C9-D641408E1812}" presName="boxAndChildren" presStyleCnt="0"/>
      <dgm:spPr/>
    </dgm:pt>
    <dgm:pt modelId="{51DA2BB9-E258-4C56-8615-7DD9959050D7}" type="pres">
      <dgm:prSet presAssocID="{15DB4FED-06BB-4DA4-B6C9-D641408E1812}" presName="parentTextBox" presStyleLbl="node1" presStyleIdx="0" presStyleCnt="4"/>
      <dgm:spPr/>
    </dgm:pt>
    <dgm:pt modelId="{D9082713-DD06-44D1-99C2-DE43F8CC4AE6}" type="pres">
      <dgm:prSet presAssocID="{60BCD929-142C-4A78-9781-854A46874937}" presName="sp" presStyleCnt="0"/>
      <dgm:spPr/>
    </dgm:pt>
    <dgm:pt modelId="{916B128E-4218-4313-B963-A76D62FD41D2}" type="pres">
      <dgm:prSet presAssocID="{BA7212CD-230A-4206-9F46-A64DC48111F1}" presName="arrowAndChildren" presStyleCnt="0"/>
      <dgm:spPr/>
    </dgm:pt>
    <dgm:pt modelId="{271EB489-4B1D-466D-9E3E-45E7E156697D}" type="pres">
      <dgm:prSet presAssocID="{BA7212CD-230A-4206-9F46-A64DC48111F1}" presName="parentTextArrow" presStyleLbl="node1" presStyleIdx="1" presStyleCnt="4"/>
      <dgm:spPr/>
    </dgm:pt>
    <dgm:pt modelId="{1EE1822D-52F6-4C49-9215-DC2175B89F8F}" type="pres">
      <dgm:prSet presAssocID="{90A9BE89-FF02-4515-96E2-E5FD9DAD1166}" presName="sp" presStyleCnt="0"/>
      <dgm:spPr/>
    </dgm:pt>
    <dgm:pt modelId="{2F8A1C43-0E48-432E-BA00-06F67F61FAE8}" type="pres">
      <dgm:prSet presAssocID="{97126127-BF90-4CB5-AA75-52A068B2CB98}" presName="arrowAndChildren" presStyleCnt="0"/>
      <dgm:spPr/>
    </dgm:pt>
    <dgm:pt modelId="{552FE012-A987-4B7E-AB89-B16FE5E14B79}" type="pres">
      <dgm:prSet presAssocID="{97126127-BF90-4CB5-AA75-52A068B2CB98}" presName="parentTextArrow" presStyleLbl="node1" presStyleIdx="2" presStyleCnt="4"/>
      <dgm:spPr/>
    </dgm:pt>
    <dgm:pt modelId="{4288A128-4856-4AF7-A919-DFEAA5E0E19B}" type="pres">
      <dgm:prSet presAssocID="{41EFD2F1-3FFC-4AA4-9154-19EB332141E9}" presName="sp" presStyleCnt="0"/>
      <dgm:spPr/>
    </dgm:pt>
    <dgm:pt modelId="{D7E74063-A7EF-42A3-B15D-9CF3F2A4623E}" type="pres">
      <dgm:prSet presAssocID="{F6AB1F91-3AAA-4564-96A1-98CAD310B38B}" presName="arrowAndChildren" presStyleCnt="0"/>
      <dgm:spPr/>
    </dgm:pt>
    <dgm:pt modelId="{E841E283-D690-47C7-8E9B-5A897FBE164C}" type="pres">
      <dgm:prSet presAssocID="{F6AB1F91-3AAA-4564-96A1-98CAD310B38B}" presName="parentTextArrow" presStyleLbl="node1" presStyleIdx="3" presStyleCnt="4" custLinFactNeighborX="31783" custLinFactNeighborY="-6248"/>
      <dgm:spPr/>
    </dgm:pt>
  </dgm:ptLst>
  <dgm:cxnLst>
    <dgm:cxn modelId="{2060F901-74BA-4F36-BC0F-ED315D280DD8}" srcId="{7C567A05-0E2B-46D8-914E-8029DCA806AB}" destId="{F6AB1F91-3AAA-4564-96A1-98CAD310B38B}" srcOrd="0" destOrd="0" parTransId="{74EDBED9-793E-4454-B78C-0885E5A2E72E}" sibTransId="{41EFD2F1-3FFC-4AA4-9154-19EB332141E9}"/>
    <dgm:cxn modelId="{ACC39A31-F10F-4A12-973D-FC6E7742B701}" srcId="{7C567A05-0E2B-46D8-914E-8029DCA806AB}" destId="{15DB4FED-06BB-4DA4-B6C9-D641408E1812}" srcOrd="3" destOrd="0" parTransId="{20A55832-1337-4247-BD6D-8C9AF4A96DCE}" sibTransId="{9149CAB2-1EF8-4543-8933-09364F7C59EB}"/>
    <dgm:cxn modelId="{7B181450-370C-487F-896E-BAF01BF9BEFB}" type="presOf" srcId="{97126127-BF90-4CB5-AA75-52A068B2CB98}" destId="{552FE012-A987-4B7E-AB89-B16FE5E14B79}" srcOrd="0" destOrd="0" presId="urn:microsoft.com/office/officeart/2005/8/layout/process4"/>
    <dgm:cxn modelId="{F66C1F76-F4D3-466B-915B-C8C129B8A00D}" type="presOf" srcId="{7C567A05-0E2B-46D8-914E-8029DCA806AB}" destId="{135FFB57-C330-46ED-900A-DE760C5DBE5E}" srcOrd="0" destOrd="0" presId="urn:microsoft.com/office/officeart/2005/8/layout/process4"/>
    <dgm:cxn modelId="{15123494-6C65-424C-8B68-2694A24EDC49}" type="presOf" srcId="{BA7212CD-230A-4206-9F46-A64DC48111F1}" destId="{271EB489-4B1D-466D-9E3E-45E7E156697D}" srcOrd="0" destOrd="0" presId="urn:microsoft.com/office/officeart/2005/8/layout/process4"/>
    <dgm:cxn modelId="{590F2B95-F4C4-467F-9C3B-7216B17D3993}" srcId="{7C567A05-0E2B-46D8-914E-8029DCA806AB}" destId="{97126127-BF90-4CB5-AA75-52A068B2CB98}" srcOrd="1" destOrd="0" parTransId="{6C6D7B67-C072-40C3-A663-E8091504EBB5}" sibTransId="{90A9BE89-FF02-4515-96E2-E5FD9DAD1166}"/>
    <dgm:cxn modelId="{15A5BAD6-C6D4-4648-B632-47636BF0B26A}" type="presOf" srcId="{F6AB1F91-3AAA-4564-96A1-98CAD310B38B}" destId="{E841E283-D690-47C7-8E9B-5A897FBE164C}" srcOrd="0" destOrd="0" presId="urn:microsoft.com/office/officeart/2005/8/layout/process4"/>
    <dgm:cxn modelId="{E2D607EA-4316-47C3-A133-112AA0731CA0}" type="presOf" srcId="{15DB4FED-06BB-4DA4-B6C9-D641408E1812}" destId="{51DA2BB9-E258-4C56-8615-7DD9959050D7}" srcOrd="0" destOrd="0" presId="urn:microsoft.com/office/officeart/2005/8/layout/process4"/>
    <dgm:cxn modelId="{B90251F9-64E2-43DA-A584-7FF6C54AB20D}" srcId="{7C567A05-0E2B-46D8-914E-8029DCA806AB}" destId="{BA7212CD-230A-4206-9F46-A64DC48111F1}" srcOrd="2" destOrd="0" parTransId="{3B433589-969C-4559-AD7B-EA691C194F33}" sibTransId="{60BCD929-142C-4A78-9781-854A46874937}"/>
    <dgm:cxn modelId="{127D2190-FFE9-4C1A-BB9B-2575B7303121}" type="presParOf" srcId="{135FFB57-C330-46ED-900A-DE760C5DBE5E}" destId="{0D4336D8-1E04-43B5-B4C0-0D55CB041B52}" srcOrd="0" destOrd="0" presId="urn:microsoft.com/office/officeart/2005/8/layout/process4"/>
    <dgm:cxn modelId="{551AE0F6-E9D8-4BA6-AC2D-CC61653F2B0F}" type="presParOf" srcId="{0D4336D8-1E04-43B5-B4C0-0D55CB041B52}" destId="{51DA2BB9-E258-4C56-8615-7DD9959050D7}" srcOrd="0" destOrd="0" presId="urn:microsoft.com/office/officeart/2005/8/layout/process4"/>
    <dgm:cxn modelId="{041AA0A0-24B1-435A-84AA-59ED83550217}" type="presParOf" srcId="{135FFB57-C330-46ED-900A-DE760C5DBE5E}" destId="{D9082713-DD06-44D1-99C2-DE43F8CC4AE6}" srcOrd="1" destOrd="0" presId="urn:microsoft.com/office/officeart/2005/8/layout/process4"/>
    <dgm:cxn modelId="{78013E26-E813-4B70-ACC2-BF3DA0D777D4}" type="presParOf" srcId="{135FFB57-C330-46ED-900A-DE760C5DBE5E}" destId="{916B128E-4218-4313-B963-A76D62FD41D2}" srcOrd="2" destOrd="0" presId="urn:microsoft.com/office/officeart/2005/8/layout/process4"/>
    <dgm:cxn modelId="{4E566E30-6AF7-4FEE-828F-5C1DF97C893E}" type="presParOf" srcId="{916B128E-4218-4313-B963-A76D62FD41D2}" destId="{271EB489-4B1D-466D-9E3E-45E7E156697D}" srcOrd="0" destOrd="0" presId="urn:microsoft.com/office/officeart/2005/8/layout/process4"/>
    <dgm:cxn modelId="{0D99541C-77D1-4F00-A844-9DB733CCC94A}" type="presParOf" srcId="{135FFB57-C330-46ED-900A-DE760C5DBE5E}" destId="{1EE1822D-52F6-4C49-9215-DC2175B89F8F}" srcOrd="3" destOrd="0" presId="urn:microsoft.com/office/officeart/2005/8/layout/process4"/>
    <dgm:cxn modelId="{316DB0C8-1365-45BD-B6B8-689EE0759DC4}" type="presParOf" srcId="{135FFB57-C330-46ED-900A-DE760C5DBE5E}" destId="{2F8A1C43-0E48-432E-BA00-06F67F61FAE8}" srcOrd="4" destOrd="0" presId="urn:microsoft.com/office/officeart/2005/8/layout/process4"/>
    <dgm:cxn modelId="{35C7FC4F-73DE-4144-BBCC-F95D01880901}" type="presParOf" srcId="{2F8A1C43-0E48-432E-BA00-06F67F61FAE8}" destId="{552FE012-A987-4B7E-AB89-B16FE5E14B79}" srcOrd="0" destOrd="0" presId="urn:microsoft.com/office/officeart/2005/8/layout/process4"/>
    <dgm:cxn modelId="{697E71D8-D40A-48E1-A024-2D9A43BBA9B2}" type="presParOf" srcId="{135FFB57-C330-46ED-900A-DE760C5DBE5E}" destId="{4288A128-4856-4AF7-A919-DFEAA5E0E19B}" srcOrd="5" destOrd="0" presId="urn:microsoft.com/office/officeart/2005/8/layout/process4"/>
    <dgm:cxn modelId="{E1CDADE3-B3C9-4A8D-8202-45A5D1D4AAD5}" type="presParOf" srcId="{135FFB57-C330-46ED-900A-DE760C5DBE5E}" destId="{D7E74063-A7EF-42A3-B15D-9CF3F2A4623E}" srcOrd="6" destOrd="0" presId="urn:microsoft.com/office/officeart/2005/8/layout/process4"/>
    <dgm:cxn modelId="{AEFE90D7-A2AE-43B5-AF60-79758F4553BC}" type="presParOf" srcId="{D7E74063-A7EF-42A3-B15D-9CF3F2A4623E}" destId="{E841E283-D690-47C7-8E9B-5A897FBE16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9221A-F945-48EF-BFE2-65DDC160A55B}">
      <dsp:nvSpPr>
        <dsp:cNvPr id="0" name=""/>
        <dsp:cNvSpPr/>
      </dsp:nvSpPr>
      <dsp:spPr>
        <a:xfrm>
          <a:off x="-8181933" y="-1249817"/>
          <a:ext cx="9734623" cy="9734623"/>
        </a:xfrm>
        <a:prstGeom prst="blockArc">
          <a:avLst>
            <a:gd name="adj1" fmla="val 18900000"/>
            <a:gd name="adj2" fmla="val 2700000"/>
            <a:gd name="adj3" fmla="val 22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315DE-94F3-497C-81E9-724BE7BDB82E}">
      <dsp:nvSpPr>
        <dsp:cNvPr id="0" name=""/>
        <dsp:cNvSpPr/>
      </dsp:nvSpPr>
      <dsp:spPr>
        <a:xfrm>
          <a:off x="677556" y="452042"/>
          <a:ext cx="5906731" cy="904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0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5200"/>
            <a:buNone/>
          </a:pPr>
          <a:r>
            <a:rPr lang="es-MX" sz="1500" kern="1200" dirty="0"/>
            <a:t>Siempre se requiere la </a:t>
          </a:r>
          <a:r>
            <a:rPr lang="es-MX" sz="1500" b="1" kern="1200" dirty="0"/>
            <a:t>separación total entre lácteos y carne/aves</a:t>
          </a:r>
          <a:r>
            <a:rPr lang="es-MX" sz="1500" kern="1200" dirty="0"/>
            <a:t>.</a:t>
          </a:r>
          <a:endParaRPr lang="en-US" sz="1500" kern="1200" dirty="0"/>
        </a:p>
      </dsp:txBody>
      <dsp:txXfrm>
        <a:off x="677556" y="452042"/>
        <a:ext cx="5906731" cy="904662"/>
      </dsp:txXfrm>
    </dsp:sp>
    <dsp:sp modelId="{9492020B-6D33-4022-AF16-7FEC2BFF9927}">
      <dsp:nvSpPr>
        <dsp:cNvPr id="0" name=""/>
        <dsp:cNvSpPr/>
      </dsp:nvSpPr>
      <dsp:spPr>
        <a:xfrm>
          <a:off x="112142" y="338959"/>
          <a:ext cx="1130828" cy="11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1CEF5-D2A0-4473-966D-F60A53B6C0FD}">
      <dsp:nvSpPr>
        <dsp:cNvPr id="0" name=""/>
        <dsp:cNvSpPr/>
      </dsp:nvSpPr>
      <dsp:spPr>
        <a:xfrm>
          <a:off x="1325811" y="1808602"/>
          <a:ext cx="5258476" cy="904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0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5200"/>
            <a:buNone/>
          </a:pPr>
          <a:r>
            <a:rPr lang="es-MX" sz="1500" b="1" kern="1200" dirty="0"/>
            <a:t>La carne y las aves requieren faena ritual kosher y drenaje adecuado, </a:t>
          </a:r>
          <a:r>
            <a:rPr lang="es-MX" sz="1500" kern="1200" dirty="0"/>
            <a:t>y solo se permite el consumo de animales de </a:t>
          </a:r>
          <a:r>
            <a:rPr lang="es-MX" sz="1500" b="1" kern="1200" dirty="0"/>
            <a:t>especies kosher</a:t>
          </a:r>
          <a:r>
            <a:rPr lang="es-MX" sz="1500" kern="1200" dirty="0"/>
            <a:t>.</a:t>
          </a:r>
          <a:endParaRPr lang="en-US" sz="1500" kern="1200" dirty="0"/>
        </a:p>
      </dsp:txBody>
      <dsp:txXfrm>
        <a:off x="1325811" y="1808602"/>
        <a:ext cx="5258476" cy="904662"/>
      </dsp:txXfrm>
    </dsp:sp>
    <dsp:sp modelId="{0C7CBDED-5386-48D7-AB7B-5AA40163ADB1}">
      <dsp:nvSpPr>
        <dsp:cNvPr id="0" name=""/>
        <dsp:cNvSpPr/>
      </dsp:nvSpPr>
      <dsp:spPr>
        <a:xfrm>
          <a:off x="760397" y="1695519"/>
          <a:ext cx="1130828" cy="11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D2FC5-3332-4932-8444-CAE49476AAB0}">
      <dsp:nvSpPr>
        <dsp:cNvPr id="0" name=""/>
        <dsp:cNvSpPr/>
      </dsp:nvSpPr>
      <dsp:spPr>
        <a:xfrm>
          <a:off x="1524773" y="3165162"/>
          <a:ext cx="5059514" cy="904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0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5200"/>
            <a:buNone/>
          </a:pPr>
          <a:r>
            <a:rPr lang="es-MX" sz="1500" kern="1200"/>
            <a:t>La certificación de productos lácteos tiene un segundo nivel opcional, conocido como </a:t>
          </a:r>
          <a:r>
            <a:rPr lang="es-MX" sz="1500" b="1" kern="1200"/>
            <a:t>Jalav Israel (Cholov Yisroel)</a:t>
          </a:r>
          <a:r>
            <a:rPr lang="es-MX" sz="1500" kern="1200"/>
            <a:t>, que requiere supervisión adicional.</a:t>
          </a:r>
          <a:endParaRPr lang="en-US" sz="1500" kern="1200" dirty="0"/>
        </a:p>
      </dsp:txBody>
      <dsp:txXfrm>
        <a:off x="1524773" y="3165162"/>
        <a:ext cx="5059514" cy="904662"/>
      </dsp:txXfrm>
    </dsp:sp>
    <dsp:sp modelId="{57E584C2-1073-4F8B-9D6B-EF7B74C748F1}">
      <dsp:nvSpPr>
        <dsp:cNvPr id="0" name=""/>
        <dsp:cNvSpPr/>
      </dsp:nvSpPr>
      <dsp:spPr>
        <a:xfrm>
          <a:off x="959359" y="3052079"/>
          <a:ext cx="1130828" cy="11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6484E-4F41-4F06-B9C4-B1CB5164E16F}">
      <dsp:nvSpPr>
        <dsp:cNvPr id="0" name=""/>
        <dsp:cNvSpPr/>
      </dsp:nvSpPr>
      <dsp:spPr>
        <a:xfrm>
          <a:off x="1325811" y="4521722"/>
          <a:ext cx="5258476" cy="904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0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5200"/>
            <a:buNone/>
          </a:pPr>
          <a:r>
            <a:rPr lang="es-MX" sz="1500" kern="1200" dirty="0"/>
            <a:t>Los alimentos que no son </a:t>
          </a:r>
          <a:r>
            <a:rPr lang="es-MX" sz="1500" b="1" kern="1200" dirty="0"/>
            <a:t>ni lácteos ni carne/aves </a:t>
          </a:r>
          <a:r>
            <a:rPr lang="es-MX" sz="1500" kern="1200" dirty="0"/>
            <a:t>se denominan </a:t>
          </a:r>
          <a:r>
            <a:rPr lang="es-MX" sz="1500" b="1" kern="1200" dirty="0" err="1"/>
            <a:t>Pareve</a:t>
          </a:r>
          <a:r>
            <a:rPr lang="es-MX" sz="1500" kern="1200" dirty="0"/>
            <a:t> o “neutros”. Entre ellos se incluyen productos agrícolas, huevos de animales kosher y variedades kosher de pescado.</a:t>
          </a:r>
          <a:endParaRPr lang="en-US" sz="1500" kern="1200" dirty="0"/>
        </a:p>
      </dsp:txBody>
      <dsp:txXfrm>
        <a:off x="1325811" y="4521722"/>
        <a:ext cx="5258476" cy="904662"/>
      </dsp:txXfrm>
    </dsp:sp>
    <dsp:sp modelId="{31D88EBD-20C3-46F1-AD0E-B80FBE214A0E}">
      <dsp:nvSpPr>
        <dsp:cNvPr id="0" name=""/>
        <dsp:cNvSpPr/>
      </dsp:nvSpPr>
      <dsp:spPr>
        <a:xfrm>
          <a:off x="760397" y="4408639"/>
          <a:ext cx="1130828" cy="11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9F950-A30A-47A1-A402-4328B8722266}">
      <dsp:nvSpPr>
        <dsp:cNvPr id="0" name=""/>
        <dsp:cNvSpPr/>
      </dsp:nvSpPr>
      <dsp:spPr>
        <a:xfrm>
          <a:off x="677556" y="5878283"/>
          <a:ext cx="5906731" cy="904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0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5200"/>
            <a:buNone/>
          </a:pPr>
          <a:r>
            <a:rPr lang="es-MX" sz="1500" b="1" kern="1200" dirty="0"/>
            <a:t>Kosher para Pésaj (Pascua)</a:t>
          </a:r>
          <a:r>
            <a:rPr lang="es-MX" sz="1500" kern="1200" dirty="0"/>
            <a:t> es una certificación y símbolo separados (OK P). Se aplica durante 8 días al año, es solicitada por consumidores judíos y excluye el uso de ciertos granos específicos.</a:t>
          </a:r>
          <a:endParaRPr lang="en-US" sz="1500" kern="1200" dirty="0"/>
        </a:p>
      </dsp:txBody>
      <dsp:txXfrm>
        <a:off x="677556" y="5878283"/>
        <a:ext cx="5906731" cy="904662"/>
      </dsp:txXfrm>
    </dsp:sp>
    <dsp:sp modelId="{518B525B-7AA1-43EE-8FFB-F9D32D0278DC}">
      <dsp:nvSpPr>
        <dsp:cNvPr id="0" name=""/>
        <dsp:cNvSpPr/>
      </dsp:nvSpPr>
      <dsp:spPr>
        <a:xfrm>
          <a:off x="112142" y="5765200"/>
          <a:ext cx="1130828" cy="11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5D9DC-5494-45F2-AF52-D17BE4AA6021}">
      <dsp:nvSpPr>
        <dsp:cNvPr id="0" name=""/>
        <dsp:cNvSpPr/>
      </dsp:nvSpPr>
      <dsp:spPr>
        <a:xfrm>
          <a:off x="1649241" y="960"/>
          <a:ext cx="3124675" cy="1874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300" kern="1200" dirty="0"/>
            <a:t>Los productos agrícolas en su forma natural son, por lo general, </a:t>
          </a:r>
          <a:r>
            <a:rPr lang="es-MX" sz="1300" b="1" kern="1200" dirty="0"/>
            <a:t>inherentemente</a:t>
          </a:r>
          <a:r>
            <a:rPr lang="es-MX" sz="1300" kern="1200" dirty="0"/>
            <a:t> </a:t>
          </a:r>
          <a:r>
            <a:rPr lang="es-MX" sz="1300" b="1" kern="1200" dirty="0"/>
            <a:t>kosher</a:t>
          </a:r>
          <a:r>
            <a:rPr lang="es-MX" sz="1300" kern="1200" dirty="0"/>
            <a:t>. Algunos materiales procesados como harina, azúcar y ciertas especias también entran en esta categoría. Muchos ingredientes </a:t>
          </a:r>
          <a:r>
            <a:rPr lang="es-MX" sz="1300" b="1" kern="1200" dirty="0"/>
            <a:t>ya están certificados kosher por organismos confiables </a:t>
          </a:r>
          <a:r>
            <a:rPr lang="es-MX" sz="1300" kern="1200" dirty="0"/>
            <a:t>y pueden aprobarse para su uso en fórmulas kosher.</a:t>
          </a:r>
          <a:endParaRPr lang="en-US" sz="1300" kern="1200" dirty="0"/>
        </a:p>
      </dsp:txBody>
      <dsp:txXfrm>
        <a:off x="1649241" y="960"/>
        <a:ext cx="3124675" cy="1874805"/>
      </dsp:txXfrm>
    </dsp:sp>
    <dsp:sp modelId="{16E8EDF8-CCD3-4FAA-8A96-D14F978D15EF}">
      <dsp:nvSpPr>
        <dsp:cNvPr id="0" name=""/>
        <dsp:cNvSpPr/>
      </dsp:nvSpPr>
      <dsp:spPr>
        <a:xfrm>
          <a:off x="5086384" y="960"/>
          <a:ext cx="3124675" cy="1874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300" kern="1200" dirty="0"/>
            <a:t>Un animal de especie kosher es </a:t>
          </a:r>
          <a:r>
            <a:rPr lang="es-MX" sz="1300" b="1" kern="1200" dirty="0"/>
            <a:t>elegible</a:t>
          </a:r>
          <a:r>
            <a:rPr lang="es-MX" sz="1300" kern="1200" dirty="0"/>
            <a:t> </a:t>
          </a:r>
          <a:r>
            <a:rPr lang="es-MX" sz="1300" b="1" kern="1200" dirty="0"/>
            <a:t>para volverse kosher</a:t>
          </a:r>
          <a:r>
            <a:rPr lang="es-MX" sz="1300" kern="1200" dirty="0"/>
            <a:t>, pero solo después de la faena ritual realizada por un </a:t>
          </a:r>
          <a:r>
            <a:rPr lang="es-MX" sz="1300" b="1" i="1" kern="1200" dirty="0" err="1"/>
            <a:t>shojet</a:t>
          </a:r>
          <a:r>
            <a:rPr lang="es-MX" sz="1300" b="1" i="1" kern="1200" dirty="0"/>
            <a:t> </a:t>
          </a:r>
          <a:r>
            <a:rPr lang="es-MX" sz="1300" kern="1200" dirty="0"/>
            <a:t>experimentado. Ejemplos: vaca y pollo. El pescado kosher no requiere faena especial.</a:t>
          </a:r>
          <a:endParaRPr lang="en-US" sz="1300" kern="1200" dirty="0"/>
        </a:p>
      </dsp:txBody>
      <dsp:txXfrm>
        <a:off x="5086384" y="960"/>
        <a:ext cx="3124675" cy="1874805"/>
      </dsp:txXfrm>
    </dsp:sp>
    <dsp:sp modelId="{25C20089-632B-44AA-B406-D70F9B53949F}">
      <dsp:nvSpPr>
        <dsp:cNvPr id="0" name=""/>
        <dsp:cNvSpPr/>
      </dsp:nvSpPr>
      <dsp:spPr>
        <a:xfrm>
          <a:off x="3367813" y="2188233"/>
          <a:ext cx="3124675" cy="1874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300" kern="1200" dirty="0"/>
            <a:t>Algunos animales son </a:t>
          </a:r>
          <a:r>
            <a:rPr lang="es-MX" sz="1300" b="1" kern="1200" dirty="0"/>
            <a:t>bíblicamente no kosher </a:t>
          </a:r>
          <a:r>
            <a:rPr lang="es-MX" sz="1300" kern="1200" dirty="0"/>
            <a:t>y nunca pueden ser aceptados en un programa kosher. </a:t>
          </a:r>
          <a:r>
            <a:rPr lang="en-US" sz="1300" kern="1200" dirty="0" err="1"/>
            <a:t>Ejemplos</a:t>
          </a:r>
          <a:r>
            <a:rPr lang="en-US" sz="1300" kern="1200" dirty="0"/>
            <a:t>: </a:t>
          </a:r>
          <a:r>
            <a:rPr lang="en-US" sz="1300" kern="1200" dirty="0" err="1"/>
            <a:t>cerdo</a:t>
          </a:r>
          <a:r>
            <a:rPr lang="en-US" sz="1300" kern="1200" dirty="0"/>
            <a:t> y langosta.</a:t>
          </a:r>
        </a:p>
      </dsp:txBody>
      <dsp:txXfrm>
        <a:off x="3367813" y="2188233"/>
        <a:ext cx="3124675" cy="1874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A2BB9-E258-4C56-8615-7DD9959050D7}">
      <dsp:nvSpPr>
        <dsp:cNvPr id="0" name=""/>
        <dsp:cNvSpPr/>
      </dsp:nvSpPr>
      <dsp:spPr>
        <a:xfrm>
          <a:off x="0" y="3578640"/>
          <a:ext cx="7881256" cy="782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Algunas de las </a:t>
          </a:r>
          <a:r>
            <a:rPr lang="es-MX" sz="1400" b="1" kern="1200" dirty="0"/>
            <a:t>empresas de alimentos y bebidas más grandes del mundo confían en nosotros,</a:t>
          </a:r>
          <a:r>
            <a:rPr lang="es-MX" sz="1400" kern="1200" dirty="0"/>
            <a:t> sus fórmulas propietarias, las cuales mantenemos estrictamente confidenciales.</a:t>
          </a:r>
          <a:endParaRPr lang="en-US" sz="1400" kern="1200" dirty="0"/>
        </a:p>
      </dsp:txBody>
      <dsp:txXfrm>
        <a:off x="0" y="3578640"/>
        <a:ext cx="7881256" cy="782919"/>
      </dsp:txXfrm>
    </dsp:sp>
    <dsp:sp modelId="{271EB489-4B1D-466D-9E3E-45E7E156697D}">
      <dsp:nvSpPr>
        <dsp:cNvPr id="0" name=""/>
        <dsp:cNvSpPr/>
      </dsp:nvSpPr>
      <dsp:spPr>
        <a:xfrm rot="10800000">
          <a:off x="0" y="2386254"/>
          <a:ext cx="7881256" cy="120412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Los RC de OK Kosher están </a:t>
          </a:r>
          <a:r>
            <a:rPr lang="es-MX" sz="1400" b="1" kern="1200" dirty="0"/>
            <a:t>comprometidos a realizar ajustes que funcionen tanto con nuestros estándares como con los valores de su empresa.</a:t>
          </a:r>
          <a:endParaRPr lang="en-US" sz="1400" b="1" kern="1200" dirty="0"/>
        </a:p>
      </dsp:txBody>
      <dsp:txXfrm rot="10800000">
        <a:off x="0" y="2386254"/>
        <a:ext cx="7881256" cy="782407"/>
      </dsp:txXfrm>
    </dsp:sp>
    <dsp:sp modelId="{552FE012-A987-4B7E-AB89-B16FE5E14B79}">
      <dsp:nvSpPr>
        <dsp:cNvPr id="0" name=""/>
        <dsp:cNvSpPr/>
      </dsp:nvSpPr>
      <dsp:spPr>
        <a:xfrm rot="10800000">
          <a:off x="0" y="1193869"/>
          <a:ext cx="7881256" cy="120412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El Coordinador Rabínico asignado (RC) revisa las listas de ingredientes </a:t>
          </a:r>
          <a:r>
            <a:rPr lang="es-MX" sz="1400" kern="1200" dirty="0"/>
            <a:t>para determinar si cumplen con los requisitos necesarios. Si algún material no es conforme, indicará cómo reemplazarlo por alternativas aprobables de nuestra amplia base de datos.</a:t>
          </a:r>
          <a:endParaRPr lang="en-US" sz="1400" kern="1200" dirty="0"/>
        </a:p>
      </dsp:txBody>
      <dsp:txXfrm rot="10800000">
        <a:off x="0" y="1193869"/>
        <a:ext cx="7881256" cy="782407"/>
      </dsp:txXfrm>
    </dsp:sp>
    <dsp:sp modelId="{E841E283-D690-47C7-8E9B-5A897FBE164C}">
      <dsp:nvSpPr>
        <dsp:cNvPr id="0" name=""/>
        <dsp:cNvSpPr/>
      </dsp:nvSpPr>
      <dsp:spPr>
        <a:xfrm rot="10800000">
          <a:off x="0" y="0"/>
          <a:ext cx="7881256" cy="120412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Para que cualquier producto sea certificado, OK Kosher requiere una </a:t>
          </a:r>
          <a:r>
            <a:rPr lang="es-MX" sz="1400" b="1" kern="1200" dirty="0"/>
            <a:t>evaluación integral de materias primas e ingredientes.</a:t>
          </a:r>
          <a:endParaRPr lang="en-US" sz="1400" b="1" kern="1200" dirty="0">
            <a:latin typeface="+mn-lt"/>
          </a:endParaRPr>
        </a:p>
      </dsp:txBody>
      <dsp:txXfrm rot="10800000">
        <a:off x="0" y="0"/>
        <a:ext cx="7881256" cy="782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513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08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347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3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018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465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916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0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46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87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05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89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25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34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5" t="50370" r="-5099"/>
          <a:stretch/>
        </p:blipFill>
        <p:spPr>
          <a:xfrm>
            <a:off x="-701040" y="3454400"/>
            <a:ext cx="10309860" cy="340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6149" y="3648891"/>
            <a:ext cx="428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3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The essentials of kosher for certified companies.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5714" y="5303520"/>
            <a:ext cx="2525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tx2">
                    <a:lumMod val="75000"/>
                  </a:schemeClr>
                </a:solidFill>
                <a:latin typeface="+mn-lt"/>
              </a:rPr>
              <a:t>Copyright 2020 © OK Kosher Certification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3"/>
          <p:cNvSpPr txBox="1">
            <a:spLocks noGrp="1"/>
          </p:cNvSpPr>
          <p:nvPr>
            <p:ph type="ctrTitle" idx="4294967295"/>
          </p:nvPr>
        </p:nvSpPr>
        <p:spPr>
          <a:xfrm>
            <a:off x="515187" y="396219"/>
            <a:ext cx="6696892" cy="861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5100" b="1" dirty="0" err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Visitas</a:t>
            </a:r>
            <a:r>
              <a:rPr lang="en-US" sz="51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5100" b="1" dirty="0" err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Rabinicas</a:t>
            </a:r>
            <a:br>
              <a:rPr lang="en-US" sz="54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r>
              <a:rPr lang="es-MX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 su planta incluirán:</a:t>
            </a:r>
            <a:br>
              <a:rPr lang="en-US" dirty="0"/>
            </a:br>
            <a:br>
              <a:rPr lang="en-US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endParaRPr lang="en-US" sz="5400" b="1" dirty="0">
              <a:solidFill>
                <a:srgbClr val="468A5C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338640-46AF-427D-BB6B-1F9A7F52539F}"/>
              </a:ext>
            </a:extLst>
          </p:cNvPr>
          <p:cNvGrpSpPr/>
          <p:nvPr/>
        </p:nvGrpSpPr>
        <p:grpSpPr>
          <a:xfrm>
            <a:off x="632345" y="2131153"/>
            <a:ext cx="7879309" cy="1027125"/>
            <a:chOff x="632345" y="2902114"/>
            <a:chExt cx="7879309" cy="10271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7D9F38-32CB-44F3-8100-FFAAF7402B0C}"/>
                </a:ext>
              </a:extLst>
            </p:cNvPr>
            <p:cNvSpPr/>
            <p:nvPr/>
          </p:nvSpPr>
          <p:spPr>
            <a:xfrm>
              <a:off x="632345" y="2902114"/>
              <a:ext cx="7879309" cy="514800"/>
            </a:xfrm>
            <a:custGeom>
              <a:avLst/>
              <a:gdLst>
                <a:gd name="connsiteX0" fmla="*/ 0 w 7879309"/>
                <a:gd name="connsiteY0" fmla="*/ 85802 h 514800"/>
                <a:gd name="connsiteX1" fmla="*/ 85802 w 7879309"/>
                <a:gd name="connsiteY1" fmla="*/ 0 h 514800"/>
                <a:gd name="connsiteX2" fmla="*/ 7793507 w 7879309"/>
                <a:gd name="connsiteY2" fmla="*/ 0 h 514800"/>
                <a:gd name="connsiteX3" fmla="*/ 7879309 w 7879309"/>
                <a:gd name="connsiteY3" fmla="*/ 85802 h 514800"/>
                <a:gd name="connsiteX4" fmla="*/ 7879309 w 7879309"/>
                <a:gd name="connsiteY4" fmla="*/ 428998 h 514800"/>
                <a:gd name="connsiteX5" fmla="*/ 7793507 w 7879309"/>
                <a:gd name="connsiteY5" fmla="*/ 514800 h 514800"/>
                <a:gd name="connsiteX6" fmla="*/ 85802 w 7879309"/>
                <a:gd name="connsiteY6" fmla="*/ 514800 h 514800"/>
                <a:gd name="connsiteX7" fmla="*/ 0 w 7879309"/>
                <a:gd name="connsiteY7" fmla="*/ 428998 h 514800"/>
                <a:gd name="connsiteX8" fmla="*/ 0 w 7879309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309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7793507" y="0"/>
                  </a:lnTo>
                  <a:cubicBezTo>
                    <a:pt x="7840894" y="0"/>
                    <a:pt x="7879309" y="38415"/>
                    <a:pt x="7879309" y="85802"/>
                  </a:cubicBezTo>
                  <a:lnTo>
                    <a:pt x="7879309" y="428998"/>
                  </a:lnTo>
                  <a:cubicBezTo>
                    <a:pt x="7879309" y="476385"/>
                    <a:pt x="7840894" y="514800"/>
                    <a:pt x="7793507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rgbClr val="CBC4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950" tIns="108950" rIns="108950" bIns="10895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Visitas anuales </a:t>
              </a:r>
              <a:r>
                <a:rPr lang="es-MX" sz="2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 su </a:t>
              </a:r>
              <a:r>
                <a:rPr lang="es-MX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Coordinador Rabínico (RC)</a:t>
              </a:r>
              <a:endParaRPr lang="en-US" sz="2200" b="1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1A7D142-B1CF-41DF-B28C-921F04D51F3B}"/>
                </a:ext>
              </a:extLst>
            </p:cNvPr>
            <p:cNvSpPr/>
            <p:nvPr/>
          </p:nvSpPr>
          <p:spPr>
            <a:xfrm>
              <a:off x="632345" y="3416914"/>
              <a:ext cx="7879309" cy="512325"/>
            </a:xfrm>
            <a:custGeom>
              <a:avLst/>
              <a:gdLst>
                <a:gd name="connsiteX0" fmla="*/ 0 w 7879309"/>
                <a:gd name="connsiteY0" fmla="*/ 0 h 512325"/>
                <a:gd name="connsiteX1" fmla="*/ 7879309 w 7879309"/>
                <a:gd name="connsiteY1" fmla="*/ 0 h 512325"/>
                <a:gd name="connsiteX2" fmla="*/ 7879309 w 7879309"/>
                <a:gd name="connsiteY2" fmla="*/ 512325 h 512325"/>
                <a:gd name="connsiteX3" fmla="*/ 0 w 7879309"/>
                <a:gd name="connsiteY3" fmla="*/ 512325 h 512325"/>
                <a:gd name="connsiteX4" fmla="*/ 0 w 7879309"/>
                <a:gd name="connsiteY4" fmla="*/ 0 h 51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9309" h="512325">
                  <a:moveTo>
                    <a:pt x="0" y="0"/>
                  </a:moveTo>
                  <a:lnTo>
                    <a:pt x="7879309" y="0"/>
                  </a:lnTo>
                  <a:lnTo>
                    <a:pt x="7879309" y="512325"/>
                  </a:lnTo>
                  <a:lnTo>
                    <a:pt x="0" y="512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168" tIns="27940" rIns="156464" bIns="27940" numCol="1" spcCol="1270" anchor="t" anchorCtr="0">
              <a:noAutofit/>
            </a:bodyPr>
            <a:lstStyle/>
            <a:p>
              <a:pPr lvl="0"/>
              <a:r>
                <a:rPr lang="es-MX" sz="1900" dirty="0"/>
                <a:t>Cada empresa certificada recibe un RC dedicado que diseña un programa kosher a medida y supervisa su éxito.</a:t>
              </a:r>
              <a:endParaRPr lang="en-US" sz="19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4BCE1-F101-431C-8782-BD53C06D8F14}"/>
              </a:ext>
            </a:extLst>
          </p:cNvPr>
          <p:cNvGrpSpPr/>
          <p:nvPr/>
        </p:nvGrpSpPr>
        <p:grpSpPr>
          <a:xfrm>
            <a:off x="512817" y="3467100"/>
            <a:ext cx="8118364" cy="1027125"/>
            <a:chOff x="512817" y="3929240"/>
            <a:chExt cx="8118364" cy="102712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B8709F-8BC7-4F71-8AC1-E7B91F624609}"/>
                </a:ext>
              </a:extLst>
            </p:cNvPr>
            <p:cNvSpPr/>
            <p:nvPr/>
          </p:nvSpPr>
          <p:spPr>
            <a:xfrm>
              <a:off x="512817" y="3929240"/>
              <a:ext cx="8118364" cy="514800"/>
            </a:xfrm>
            <a:custGeom>
              <a:avLst/>
              <a:gdLst>
                <a:gd name="connsiteX0" fmla="*/ 0 w 7879309"/>
                <a:gd name="connsiteY0" fmla="*/ 85802 h 514800"/>
                <a:gd name="connsiteX1" fmla="*/ 85802 w 7879309"/>
                <a:gd name="connsiteY1" fmla="*/ 0 h 514800"/>
                <a:gd name="connsiteX2" fmla="*/ 7793507 w 7879309"/>
                <a:gd name="connsiteY2" fmla="*/ 0 h 514800"/>
                <a:gd name="connsiteX3" fmla="*/ 7879309 w 7879309"/>
                <a:gd name="connsiteY3" fmla="*/ 85802 h 514800"/>
                <a:gd name="connsiteX4" fmla="*/ 7879309 w 7879309"/>
                <a:gd name="connsiteY4" fmla="*/ 428998 h 514800"/>
                <a:gd name="connsiteX5" fmla="*/ 7793507 w 7879309"/>
                <a:gd name="connsiteY5" fmla="*/ 514800 h 514800"/>
                <a:gd name="connsiteX6" fmla="*/ 85802 w 7879309"/>
                <a:gd name="connsiteY6" fmla="*/ 514800 h 514800"/>
                <a:gd name="connsiteX7" fmla="*/ 0 w 7879309"/>
                <a:gd name="connsiteY7" fmla="*/ 428998 h 514800"/>
                <a:gd name="connsiteX8" fmla="*/ 0 w 7879309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309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7793507" y="0"/>
                  </a:lnTo>
                  <a:cubicBezTo>
                    <a:pt x="7840894" y="0"/>
                    <a:pt x="7879309" y="38415"/>
                    <a:pt x="7879309" y="85802"/>
                  </a:cubicBezTo>
                  <a:lnTo>
                    <a:pt x="7879309" y="428998"/>
                  </a:lnTo>
                  <a:cubicBezTo>
                    <a:pt x="7879309" y="476385"/>
                    <a:pt x="7840894" y="514800"/>
                    <a:pt x="7793507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rgbClr val="CBC4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950" tIns="108950" rIns="108950" bIns="10895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Visitas</a:t>
              </a:r>
              <a:r>
                <a:rPr lang="es-MX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No Anunciadas </a:t>
              </a:r>
              <a:r>
                <a:rPr lang="es-MX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 un </a:t>
              </a:r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Representante Rabínico de Campo</a:t>
              </a:r>
              <a:br>
                <a:rPr lang="es-MX" dirty="0"/>
              </a:br>
              <a:endParaRPr 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3D6820-C67B-4928-86A8-D56C62025A05}"/>
                </a:ext>
              </a:extLst>
            </p:cNvPr>
            <p:cNvSpPr/>
            <p:nvPr/>
          </p:nvSpPr>
          <p:spPr>
            <a:xfrm>
              <a:off x="632345" y="4444040"/>
              <a:ext cx="7879309" cy="512325"/>
            </a:xfrm>
            <a:custGeom>
              <a:avLst/>
              <a:gdLst>
                <a:gd name="connsiteX0" fmla="*/ 0 w 7879309"/>
                <a:gd name="connsiteY0" fmla="*/ 0 h 512325"/>
                <a:gd name="connsiteX1" fmla="*/ 7879309 w 7879309"/>
                <a:gd name="connsiteY1" fmla="*/ 0 h 512325"/>
                <a:gd name="connsiteX2" fmla="*/ 7879309 w 7879309"/>
                <a:gd name="connsiteY2" fmla="*/ 512325 h 512325"/>
                <a:gd name="connsiteX3" fmla="*/ 0 w 7879309"/>
                <a:gd name="connsiteY3" fmla="*/ 512325 h 512325"/>
                <a:gd name="connsiteX4" fmla="*/ 0 w 7879309"/>
                <a:gd name="connsiteY4" fmla="*/ 0 h 51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9309" h="512325">
                  <a:moveTo>
                    <a:pt x="0" y="0"/>
                  </a:moveTo>
                  <a:lnTo>
                    <a:pt x="7879309" y="0"/>
                  </a:lnTo>
                  <a:lnTo>
                    <a:pt x="7879309" y="512325"/>
                  </a:lnTo>
                  <a:lnTo>
                    <a:pt x="0" y="512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168" tIns="27940" rIns="156464" bIns="27940" numCol="1" spcCol="1270" anchor="t" anchorCtr="0">
              <a:noAutofit/>
            </a:bodyPr>
            <a:lstStyle/>
            <a:p>
              <a:pPr lvl="0"/>
              <a:r>
                <a:rPr lang="es-MX" dirty="0"/>
                <a:t>Conocidos en hebreo como </a:t>
              </a:r>
              <a:r>
                <a:rPr lang="es-MX" i="1" dirty="0" err="1"/>
                <a:t>Mashguíaj</a:t>
              </a:r>
              <a:r>
                <a:rPr lang="es-MX" dirty="0"/>
                <a:t>. Estos representantes están más localizados y capacitados para inspeccionar las operaciones y asegurar el cumplimiento kosher.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F8FC83-F83D-48BE-BECE-994EDFCE2E3D}"/>
              </a:ext>
            </a:extLst>
          </p:cNvPr>
          <p:cNvGrpSpPr/>
          <p:nvPr/>
        </p:nvGrpSpPr>
        <p:grpSpPr>
          <a:xfrm>
            <a:off x="632345" y="4940158"/>
            <a:ext cx="7879309" cy="879120"/>
            <a:chOff x="632345" y="4940158"/>
            <a:chExt cx="7879309" cy="8791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BC9A732-B1E0-4086-98C3-E319AD33EB7E}"/>
                </a:ext>
              </a:extLst>
            </p:cNvPr>
            <p:cNvSpPr/>
            <p:nvPr/>
          </p:nvSpPr>
          <p:spPr>
            <a:xfrm>
              <a:off x="632345" y="4940158"/>
              <a:ext cx="7879309" cy="514800"/>
            </a:xfrm>
            <a:custGeom>
              <a:avLst/>
              <a:gdLst>
                <a:gd name="connsiteX0" fmla="*/ 0 w 7879309"/>
                <a:gd name="connsiteY0" fmla="*/ 85802 h 514800"/>
                <a:gd name="connsiteX1" fmla="*/ 85802 w 7879309"/>
                <a:gd name="connsiteY1" fmla="*/ 0 h 514800"/>
                <a:gd name="connsiteX2" fmla="*/ 7793507 w 7879309"/>
                <a:gd name="connsiteY2" fmla="*/ 0 h 514800"/>
                <a:gd name="connsiteX3" fmla="*/ 7879309 w 7879309"/>
                <a:gd name="connsiteY3" fmla="*/ 85802 h 514800"/>
                <a:gd name="connsiteX4" fmla="*/ 7879309 w 7879309"/>
                <a:gd name="connsiteY4" fmla="*/ 428998 h 514800"/>
                <a:gd name="connsiteX5" fmla="*/ 7793507 w 7879309"/>
                <a:gd name="connsiteY5" fmla="*/ 514800 h 514800"/>
                <a:gd name="connsiteX6" fmla="*/ 85802 w 7879309"/>
                <a:gd name="connsiteY6" fmla="*/ 514800 h 514800"/>
                <a:gd name="connsiteX7" fmla="*/ 0 w 7879309"/>
                <a:gd name="connsiteY7" fmla="*/ 428998 h 514800"/>
                <a:gd name="connsiteX8" fmla="*/ 0 w 7879309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9309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7793507" y="0"/>
                  </a:lnTo>
                  <a:cubicBezTo>
                    <a:pt x="7840894" y="0"/>
                    <a:pt x="7879309" y="38415"/>
                    <a:pt x="7879309" y="85802"/>
                  </a:cubicBezTo>
                  <a:lnTo>
                    <a:pt x="7879309" y="428998"/>
                  </a:lnTo>
                  <a:cubicBezTo>
                    <a:pt x="7879309" y="476385"/>
                    <a:pt x="7840894" y="514800"/>
                    <a:pt x="7793507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rgbClr val="CBC4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950" tIns="108950" rIns="108950" bIns="10895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Producciones especiales </a:t>
              </a:r>
              <a:r>
                <a:rPr lang="es-MX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 </a:t>
              </a:r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visitas de </a:t>
              </a:r>
              <a:r>
                <a:rPr lang="es-MX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Kosherización</a:t>
              </a:r>
              <a:br>
                <a:rPr lang="es-MX" dirty="0"/>
              </a:br>
              <a:endParaRPr 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3518BA-0993-44BB-B483-09E75D311BE5}"/>
                </a:ext>
              </a:extLst>
            </p:cNvPr>
            <p:cNvSpPr/>
            <p:nvPr/>
          </p:nvSpPr>
          <p:spPr>
            <a:xfrm>
              <a:off x="632345" y="5454958"/>
              <a:ext cx="7879309" cy="364320"/>
            </a:xfrm>
            <a:custGeom>
              <a:avLst/>
              <a:gdLst>
                <a:gd name="connsiteX0" fmla="*/ 0 w 7879309"/>
                <a:gd name="connsiteY0" fmla="*/ 0 h 364320"/>
                <a:gd name="connsiteX1" fmla="*/ 7879309 w 7879309"/>
                <a:gd name="connsiteY1" fmla="*/ 0 h 364320"/>
                <a:gd name="connsiteX2" fmla="*/ 7879309 w 7879309"/>
                <a:gd name="connsiteY2" fmla="*/ 364320 h 364320"/>
                <a:gd name="connsiteX3" fmla="*/ 0 w 7879309"/>
                <a:gd name="connsiteY3" fmla="*/ 364320 h 364320"/>
                <a:gd name="connsiteX4" fmla="*/ 0 w 7879309"/>
                <a:gd name="connsiteY4" fmla="*/ 0 h 36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9309" h="364320">
                  <a:moveTo>
                    <a:pt x="0" y="0"/>
                  </a:moveTo>
                  <a:lnTo>
                    <a:pt x="7879309" y="0"/>
                  </a:lnTo>
                  <a:lnTo>
                    <a:pt x="7879309" y="364320"/>
                  </a:lnTo>
                  <a:lnTo>
                    <a:pt x="0" y="364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0168" tIns="27940" rIns="156464" bIns="27940" numCol="1" spcCol="1270" anchor="t" anchorCtr="0">
              <a:noAutofit/>
            </a:bodyPr>
            <a:lstStyle/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s-MX" dirty="0"/>
                <a:t>Realizadas por un Representante de Campo de OK Kosher cuando sea necesario.</a:t>
              </a: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17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40254A-AC2D-424C-B948-D113A92A597A}"/>
              </a:ext>
            </a:extLst>
          </p:cNvPr>
          <p:cNvSpPr/>
          <p:nvPr/>
        </p:nvSpPr>
        <p:spPr>
          <a:xfrm>
            <a:off x="0" y="0"/>
            <a:ext cx="3769295" cy="6857999"/>
          </a:xfrm>
          <a:prstGeom prst="rect">
            <a:avLst/>
          </a:prstGeom>
          <a:solidFill>
            <a:srgbClr val="E1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98976" y="530943"/>
            <a:ext cx="3823064" cy="586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Revisamos todas sus etiquetas en función de la lista de productos terminados antes de que se impriman. Todas las etiquetas deben coincidir con los certificados kosher emitidos a su empresa, </a:t>
            </a:r>
            <a:r>
              <a:rPr lang="es-MX" sz="1800" b="1" dirty="0">
                <a:solidFill>
                  <a:schemeClr val="bg1">
                    <a:lumMod val="50000"/>
                  </a:schemeClr>
                </a:solidFill>
              </a:rPr>
              <a:t>para garantizar precisión y claridad al consumidor.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tx2">
                  <a:lumMod val="50000"/>
                </a:schemeClr>
              </a:solidFill>
              <a:cs typeface="Dubai" panose="020B0503030403030204" pitchFamily="34" charset="-78"/>
            </a:endParaRPr>
          </a:p>
          <a:p>
            <a:pPr algn="just"/>
            <a:r>
              <a:rPr lang="es-MX" sz="1700" dirty="0">
                <a:solidFill>
                  <a:schemeClr val="bg1">
                    <a:lumMod val="50000"/>
                  </a:schemeClr>
                </a:solidFill>
              </a:rPr>
              <a:t>Proporcionamos el archivo de alta resolución de nuestro símbolo registrado para que </a:t>
            </a:r>
            <a:r>
              <a:rPr lang="es-MX" sz="1700" b="1" dirty="0">
                <a:solidFill>
                  <a:schemeClr val="bg1">
                    <a:lumMod val="50000"/>
                  </a:schemeClr>
                </a:solidFill>
              </a:rPr>
              <a:t>pueda aprovechar al máximo la exhibición de su estatus OK Kosher.</a:t>
            </a:r>
            <a:endParaRPr lang="en-US" sz="1700" b="1" dirty="0">
              <a:solidFill>
                <a:schemeClr val="bg1">
                  <a:lumMod val="50000"/>
                </a:schemeClr>
              </a:solidFill>
              <a:cs typeface="Dubai" panose="020B0503030403030204" pitchFamily="34" charset="-78"/>
            </a:endParaRPr>
          </a:p>
          <a:p>
            <a:pPr algn="just"/>
            <a:r>
              <a:rPr lang="es-MX" sz="1700" dirty="0">
                <a:solidFill>
                  <a:schemeClr val="bg1">
                    <a:lumMod val="50000"/>
                  </a:schemeClr>
                </a:solidFill>
              </a:rPr>
              <a:t>Las </a:t>
            </a:r>
            <a:r>
              <a:rPr lang="es-MX" sz="1700" b="1" dirty="0">
                <a:solidFill>
                  <a:schemeClr val="bg1">
                    <a:lumMod val="50000"/>
                  </a:schemeClr>
                </a:solidFill>
              </a:rPr>
              <a:t>empresas certificadas reciben nuestra guía </a:t>
            </a:r>
            <a:r>
              <a:rPr lang="es-MX" sz="1700" dirty="0">
                <a:solidFill>
                  <a:schemeClr val="bg1">
                    <a:lumMod val="50000"/>
                  </a:schemeClr>
                </a:solidFill>
              </a:rPr>
              <a:t>para el uso óptimo del símbolo, clave para </a:t>
            </a:r>
            <a:r>
              <a:rPr lang="es-MX" sz="1700" b="1" dirty="0">
                <a:solidFill>
                  <a:schemeClr val="bg1">
                    <a:lumMod val="50000"/>
                  </a:schemeClr>
                </a:solidFill>
              </a:rPr>
              <a:t>maximizar el uso del kosher en su estrategia de marketing.</a:t>
            </a:r>
            <a:endParaRPr lang="en-US" sz="1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89" y="1258616"/>
            <a:ext cx="38230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Maximice su inversión Kosher</a:t>
            </a:r>
            <a:endParaRPr lang="en-US" sz="19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4200" b="1" dirty="0">
                <a:solidFill>
                  <a:srgbClr val="087649"/>
                </a:solidFill>
                <a:latin typeface="Arial Black" panose="020B0A04020102020204" pitchFamily="34" charset="0"/>
              </a:rPr>
              <a:t>Usando la revisión de etiquetas de producto </a:t>
            </a:r>
            <a:r>
              <a:rPr lang="es-MX" sz="3000" b="1" dirty="0">
                <a:solidFill>
                  <a:srgbClr val="087649"/>
                </a:solidFill>
                <a:latin typeface="Arial Black" panose="020B0A04020102020204" pitchFamily="34" charset="0"/>
              </a:rPr>
              <a:t>a su favor</a:t>
            </a:r>
            <a:endParaRPr lang="en-US" sz="3000" b="1" dirty="0">
              <a:solidFill>
                <a:srgbClr val="087649"/>
              </a:solidFill>
              <a:latin typeface="Arial Black" panose="020B0A04020102020204" pitchFamily="34" charset="0"/>
              <a:ea typeface="Poppins"/>
              <a:cs typeface="Poppin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FC124C-B9BB-4842-A23C-B86AAA4961ED}"/>
              </a:ext>
            </a:extLst>
          </p:cNvPr>
          <p:cNvGrpSpPr/>
          <p:nvPr/>
        </p:nvGrpSpPr>
        <p:grpSpPr>
          <a:xfrm>
            <a:off x="4030473" y="1146023"/>
            <a:ext cx="607325" cy="607325"/>
            <a:chOff x="4114800" y="3022949"/>
            <a:chExt cx="607325" cy="6073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BDF341-B5B0-4235-9096-A2863A54CC18}"/>
                </a:ext>
              </a:extLst>
            </p:cNvPr>
            <p:cNvSpPr/>
            <p:nvPr/>
          </p:nvSpPr>
          <p:spPr>
            <a:xfrm>
              <a:off x="4114800" y="3022949"/>
              <a:ext cx="607325" cy="607325"/>
            </a:xfrm>
            <a:prstGeom prst="ellipse">
              <a:avLst/>
            </a:prstGeom>
            <a:solidFill>
              <a:srgbClr val="E1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Checkmark">
              <a:extLst>
                <a:ext uri="{FF2B5EF4-FFF2-40B4-BE49-F238E27FC236}">
                  <a16:creationId xmlns:a16="http://schemas.microsoft.com/office/drawing/2014/main" id="{1C81318B-ADBB-4F9E-988C-ECA1389AD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27393" y="3135542"/>
              <a:ext cx="382138" cy="38213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7F8B7B-8CD0-416B-AE39-FA327863A61C}"/>
              </a:ext>
            </a:extLst>
          </p:cNvPr>
          <p:cNvGrpSpPr/>
          <p:nvPr/>
        </p:nvGrpSpPr>
        <p:grpSpPr>
          <a:xfrm>
            <a:off x="4057453" y="3339899"/>
            <a:ext cx="607325" cy="607325"/>
            <a:chOff x="4114800" y="3022949"/>
            <a:chExt cx="607325" cy="6073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A1BD11-D05B-4373-9C6C-9F374D636F51}"/>
                </a:ext>
              </a:extLst>
            </p:cNvPr>
            <p:cNvSpPr/>
            <p:nvPr/>
          </p:nvSpPr>
          <p:spPr>
            <a:xfrm>
              <a:off x="4114800" y="3022949"/>
              <a:ext cx="607325" cy="607325"/>
            </a:xfrm>
            <a:prstGeom prst="ellipse">
              <a:avLst/>
            </a:prstGeom>
            <a:solidFill>
              <a:srgbClr val="E1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Checkmark">
              <a:extLst>
                <a:ext uri="{FF2B5EF4-FFF2-40B4-BE49-F238E27FC236}">
                  <a16:creationId xmlns:a16="http://schemas.microsoft.com/office/drawing/2014/main" id="{EAEF2344-6048-41C7-B8F4-78306E73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27393" y="3135542"/>
              <a:ext cx="382138" cy="38213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A2350B-72B7-4A00-BBAB-0DDEF1CED555}"/>
              </a:ext>
            </a:extLst>
          </p:cNvPr>
          <p:cNvGrpSpPr/>
          <p:nvPr/>
        </p:nvGrpSpPr>
        <p:grpSpPr>
          <a:xfrm>
            <a:off x="4066514" y="5198028"/>
            <a:ext cx="607325" cy="607325"/>
            <a:chOff x="4114800" y="3022949"/>
            <a:chExt cx="607325" cy="6073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ADE982-7BFA-45FF-9684-DAAA5E26C724}"/>
                </a:ext>
              </a:extLst>
            </p:cNvPr>
            <p:cNvSpPr/>
            <p:nvPr/>
          </p:nvSpPr>
          <p:spPr>
            <a:xfrm>
              <a:off x="4114800" y="3022949"/>
              <a:ext cx="607325" cy="607325"/>
            </a:xfrm>
            <a:prstGeom prst="ellipse">
              <a:avLst/>
            </a:prstGeom>
            <a:solidFill>
              <a:srgbClr val="E1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heckmark">
              <a:extLst>
                <a:ext uri="{FF2B5EF4-FFF2-40B4-BE49-F238E27FC236}">
                  <a16:creationId xmlns:a16="http://schemas.microsoft.com/office/drawing/2014/main" id="{AB26F90C-6555-4295-BA9F-B9D0793D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27393" y="3135542"/>
              <a:ext cx="382138" cy="38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59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E7758D-BA2F-47C0-AD4A-FC46791B5787}"/>
              </a:ext>
            </a:extLst>
          </p:cNvPr>
          <p:cNvSpPr/>
          <p:nvPr/>
        </p:nvSpPr>
        <p:spPr>
          <a:xfrm>
            <a:off x="0" y="0"/>
            <a:ext cx="1459832" cy="1521544"/>
          </a:xfrm>
          <a:prstGeom prst="rect">
            <a:avLst/>
          </a:prstGeom>
          <a:solidFill>
            <a:srgbClr val="E1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95"/>
          <p:cNvSpPr txBox="1"/>
          <p:nvPr/>
        </p:nvSpPr>
        <p:spPr>
          <a:xfrm>
            <a:off x="1459832" y="471547"/>
            <a:ext cx="7514351" cy="111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Nuestro Símbolo Kosher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468A5C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Y Como Usarlo</a:t>
            </a:r>
            <a:endParaRPr sz="4000" dirty="0">
              <a:solidFill>
                <a:srgbClr val="468A5C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30AF2-3DE3-49E0-966D-B6F5198C24D4}"/>
              </a:ext>
            </a:extLst>
          </p:cNvPr>
          <p:cNvGrpSpPr/>
          <p:nvPr/>
        </p:nvGrpSpPr>
        <p:grpSpPr>
          <a:xfrm>
            <a:off x="5335044" y="1708269"/>
            <a:ext cx="3090087" cy="2914733"/>
            <a:chOff x="833520" y="1682205"/>
            <a:chExt cx="3090087" cy="2914733"/>
          </a:xfrm>
        </p:grpSpPr>
        <p:sp>
          <p:nvSpPr>
            <p:cNvPr id="6" name="Shape 196"/>
            <p:cNvSpPr txBox="1"/>
            <p:nvPr/>
          </p:nvSpPr>
          <p:spPr>
            <a:xfrm>
              <a:off x="833520" y="1682205"/>
              <a:ext cx="3090087" cy="291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indent="-381000">
                <a:lnSpc>
                  <a:spcPct val="114000"/>
                </a:lnSpc>
                <a:spcBef>
                  <a:spcPts val="800"/>
                </a:spcBef>
                <a:buClr>
                  <a:srgbClr val="666666"/>
                </a:buClr>
                <a:buSzPts val="2400"/>
                <a:buFont typeface="Poppins Medium"/>
                <a:buChar char="●"/>
              </a:pPr>
              <a:r>
                <a:rPr lang="en-US" sz="2400" dirty="0">
                  <a:solidFill>
                    <a:srgbClr val="666666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Pareve </a:t>
              </a:r>
              <a:endPara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endParaRPr>
            </a:p>
            <a:p>
              <a:pPr marL="457200" indent="-381000">
                <a:lnSpc>
                  <a:spcPct val="114000"/>
                </a:lnSpc>
                <a:spcBef>
                  <a:spcPts val="800"/>
                </a:spcBef>
                <a:buClr>
                  <a:srgbClr val="666666"/>
                </a:buClr>
                <a:buSzPts val="2400"/>
                <a:buFont typeface="Poppins Medium"/>
                <a:buChar char="●"/>
              </a:pPr>
              <a:r>
                <a:rPr lang="en-US" sz="2400" dirty="0">
                  <a:solidFill>
                    <a:srgbClr val="666666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Dairy     </a:t>
              </a:r>
              <a:r>
                <a:rPr lang="en-US" sz="2400" dirty="0">
                  <a:solidFill>
                    <a:srgbClr val="468A5C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D</a:t>
              </a:r>
              <a:r>
                <a:rPr lang="en-US" sz="2400" dirty="0">
                  <a:solidFill>
                    <a:srgbClr val="666666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   </a:t>
              </a:r>
              <a:endParaRPr lang="en"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endParaRPr>
            </a:p>
            <a:p>
              <a:pPr marL="457200" lvl="0" indent="-381000" rtl="0">
                <a:lnSpc>
                  <a:spcPct val="114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66666"/>
                </a:buClr>
                <a:buSzPts val="2400"/>
                <a:buFont typeface="Poppins Medium"/>
                <a:buChar char="●"/>
              </a:pPr>
              <a:r>
                <a:rPr lang="en" sz="2400" dirty="0">
                  <a:solidFill>
                    <a:srgbClr val="666666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Meat     </a:t>
              </a:r>
              <a:r>
                <a:rPr lang="en" sz="2400" dirty="0">
                  <a:solidFill>
                    <a:srgbClr val="468A5C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M</a:t>
              </a:r>
              <a:endParaRPr sz="2400" dirty="0">
                <a:solidFill>
                  <a:srgbClr val="468A5C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endParaRPr>
            </a:p>
            <a:p>
              <a:pPr marL="457200" lvl="0" indent="-381000" rtl="0">
                <a:lnSpc>
                  <a:spcPct val="114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666666"/>
                </a:buClr>
                <a:buSzPts val="2400"/>
                <a:buFont typeface="Poppins Medium"/>
                <a:buChar char="●"/>
              </a:pPr>
              <a:r>
                <a:rPr lang="en" sz="2400" dirty="0">
                  <a:solidFill>
                    <a:srgbClr val="666666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Fish     </a:t>
              </a:r>
              <a:r>
                <a:rPr lang="en" sz="2400" dirty="0">
                  <a:solidFill>
                    <a:srgbClr val="468A5C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F</a:t>
              </a:r>
              <a:endParaRPr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endParaRPr>
            </a:p>
            <a:p>
              <a:pPr marL="457200" lvl="0" indent="-381000" rtl="0">
                <a:lnSpc>
                  <a:spcPct val="114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666666"/>
                </a:buClr>
                <a:buSzPts val="2400"/>
                <a:buFont typeface="Poppins Medium"/>
                <a:buChar char="●"/>
              </a:pPr>
              <a:r>
                <a:rPr lang="en" sz="2400" dirty="0">
                  <a:solidFill>
                    <a:srgbClr val="666666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Passover     </a:t>
              </a:r>
              <a:r>
                <a:rPr lang="en" sz="2400" dirty="0">
                  <a:solidFill>
                    <a:srgbClr val="468A5C"/>
                  </a:solidFill>
                  <a:latin typeface="Arial Black" panose="020B0A04020102020204" pitchFamily="34" charset="0"/>
                  <a:ea typeface="Poppins Medium"/>
                  <a:cs typeface="Poppins Medium"/>
                  <a:sym typeface="Poppins Medium"/>
                </a:rPr>
                <a:t>P</a:t>
              </a:r>
              <a:endParaRPr sz="2400" dirty="0">
                <a:solidFill>
                  <a:srgbClr val="666666"/>
                </a:solidFill>
                <a:latin typeface="Arial Black" panose="020B0A04020102020204" pitchFamily="34" charset="0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7" name="Shape 1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75839" y="1958325"/>
              <a:ext cx="307300" cy="30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9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06105" y="2446498"/>
              <a:ext cx="307300" cy="30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20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76582" y="2985350"/>
              <a:ext cx="307300" cy="30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20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22932" y="3504949"/>
              <a:ext cx="307300" cy="30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2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58938" y="4057617"/>
              <a:ext cx="307300" cy="30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Shape 204"/>
          <p:cNvSpPr txBox="1"/>
          <p:nvPr/>
        </p:nvSpPr>
        <p:spPr>
          <a:xfrm>
            <a:off x="1491916" y="4730468"/>
            <a:ext cx="6933215" cy="175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El símbolo OK Kosher debe imprimirse de manera clara y lo suficientemente grande </a:t>
            </a:r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para que los consumidores puedan verlo fácilmente. Recomendamos colocarlo de </a:t>
            </a:r>
            <a:r>
              <a:rPr lang="es-MX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forma destacada en el empaque</a:t>
            </a:r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junto a otras certificaciones, para </a:t>
            </a:r>
            <a:r>
              <a:rPr lang="es-MX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maximizar su inversión en kosher.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13" descr="The OK Kosher Pareve symbol placed prominently on Setton Chocolate Covered Pistachios." title="OK Pareve Symbol on Produc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21142"/>
          <a:stretch/>
        </p:blipFill>
        <p:spPr>
          <a:xfrm>
            <a:off x="0" y="1791130"/>
            <a:ext cx="5105660" cy="27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9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3"/>
          <p:cNvSpPr txBox="1">
            <a:spLocks noGrp="1"/>
          </p:cNvSpPr>
          <p:nvPr>
            <p:ph type="ctrTitle" idx="4294967295"/>
          </p:nvPr>
        </p:nvSpPr>
        <p:spPr>
          <a:xfrm>
            <a:off x="383459" y="375298"/>
            <a:ext cx="8455742" cy="1434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1" dirty="0" err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Cronograma</a:t>
            </a:r>
            <a:r>
              <a:rPr lang="en-US" sz="36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para la Certification</a:t>
            </a:r>
            <a:br>
              <a:rPr lang="en-US" sz="44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</a:br>
            <a:r>
              <a:rPr lang="es-MX" sz="26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Cuándo puede comenzar a producir kosher</a:t>
            </a:r>
            <a:br>
              <a:rPr lang="en-US" dirty="0"/>
            </a:br>
            <a:endParaRPr lang="en-US" sz="4400" b="1" i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7" name="Shape 220"/>
          <p:cNvSpPr txBox="1"/>
          <p:nvPr/>
        </p:nvSpPr>
        <p:spPr>
          <a:xfrm>
            <a:off x="1610437" y="1841679"/>
            <a:ext cx="6722194" cy="470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000" dirty="0">
                <a:latin typeface="+mn-lt"/>
              </a:rPr>
              <a:t>Nuestro objetivo es </a:t>
            </a:r>
            <a:r>
              <a:rPr lang="es-MX" sz="2000" b="1" dirty="0">
                <a:latin typeface="+mn-lt"/>
              </a:rPr>
              <a:t>ayudarle a cumplir con su calendario de producción.</a:t>
            </a:r>
            <a:r>
              <a:rPr lang="es-MX" sz="2000" dirty="0">
                <a:latin typeface="+mn-lt"/>
              </a:rPr>
              <a:t> Desde completar la solicitud hasta la firma del contrato, el proceso </a:t>
            </a:r>
            <a:r>
              <a:rPr lang="es-MX" sz="2000" b="1" dirty="0">
                <a:latin typeface="+mn-lt"/>
              </a:rPr>
              <a:t>suele tomar solo 4–6 semanas. </a:t>
            </a:r>
            <a:r>
              <a:rPr lang="es-MX" sz="2000" dirty="0">
                <a:latin typeface="+mn-lt"/>
              </a:rPr>
              <a:t>Los factores que pueden afectar el tiempo incluyen la fecha de la Visita Inicial, y la recepción y procesamiento de la información de ingredientes y del acuerdo firmado.</a:t>
            </a:r>
            <a:endParaRPr lang="en-US" sz="2000" dirty="0">
              <a:latin typeface="+mn-lt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666666"/>
              </a:solidFill>
              <a:latin typeface="+mn-lt"/>
              <a:ea typeface="Poppins"/>
              <a:cs typeface="Poppins"/>
              <a:sym typeface="Poppins"/>
            </a:endParaRPr>
          </a:p>
          <a:p>
            <a:r>
              <a:rPr lang="es-MX" sz="2000" b="1" dirty="0">
                <a:latin typeface="+mn-lt"/>
              </a:rPr>
              <a:t>Nuestros tiempos de respuesta son rápidos y nuestro sistema es eficiente </a:t>
            </a:r>
            <a:r>
              <a:rPr lang="es-MX" sz="2000" dirty="0">
                <a:latin typeface="+mn-lt"/>
              </a:rPr>
              <a:t>para todos los aspectos de la certificación, no solo la configuración inicial. Ya sea que esté agregando una planta, un </a:t>
            </a:r>
            <a:r>
              <a:rPr lang="es-MX" sz="2000" i="1" dirty="0" err="1">
                <a:latin typeface="+mn-lt"/>
              </a:rPr>
              <a:t>co-packer</a:t>
            </a:r>
            <a:r>
              <a:rPr lang="es-MX" sz="2000" dirty="0">
                <a:latin typeface="+mn-lt"/>
              </a:rPr>
              <a:t> o un fabricante a maquila, o lanzando nuevos productos, </a:t>
            </a:r>
            <a:r>
              <a:rPr lang="es-MX" sz="2000" b="1" dirty="0">
                <a:latin typeface="+mn-lt"/>
              </a:rPr>
              <a:t>priorizamos sus necesidades de tiempo.</a:t>
            </a:r>
            <a:endParaRPr lang="en-US" sz="2000" b="1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n" sz="1600" dirty="0">
              <a:solidFill>
                <a:srgbClr val="666666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" sz="1600" dirty="0">
              <a:solidFill>
                <a:srgbClr val="666666"/>
              </a:solidFill>
              <a:latin typeface="Gotham Medium" panose="02000604030000020004" pitchFamily="50" charset="0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" sz="1600" dirty="0">
              <a:solidFill>
                <a:srgbClr val="666666"/>
              </a:solidFill>
              <a:latin typeface="Gotham Medium" panose="02000604030000020004" pitchFamily="50" charset="0"/>
              <a:ea typeface="Poppins"/>
              <a:cs typeface="Poppins"/>
              <a:sym typeface="Poppins"/>
            </a:endParaRPr>
          </a:p>
        </p:txBody>
      </p:sp>
      <p:pic>
        <p:nvPicPr>
          <p:cNvPr id="4" name="Graphic 3" descr="Lights On">
            <a:extLst>
              <a:ext uri="{FF2B5EF4-FFF2-40B4-BE49-F238E27FC236}">
                <a16:creationId xmlns:a16="http://schemas.microsoft.com/office/drawing/2014/main" id="{3A63210B-9CCC-4AFE-8C76-1EEF3F5A9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369" y="4086447"/>
            <a:ext cx="720000" cy="720000"/>
          </a:xfrm>
          <a:prstGeom prst="rect">
            <a:avLst/>
          </a:prstGeom>
        </p:spPr>
      </p:pic>
      <p:pic>
        <p:nvPicPr>
          <p:cNvPr id="6" name="Graphic 5" descr="Monthly calendar">
            <a:extLst>
              <a:ext uri="{FF2B5EF4-FFF2-40B4-BE49-F238E27FC236}">
                <a16:creationId xmlns:a16="http://schemas.microsoft.com/office/drawing/2014/main" id="{26E09753-31F1-4BCD-9963-4CC49CBAA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989" y="2030655"/>
            <a:ext cx="720000" cy="720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98AA30-8356-4521-A620-95CAD2B35EDF}"/>
              </a:ext>
            </a:extLst>
          </p:cNvPr>
          <p:cNvCxnSpPr>
            <a:cxnSpLocks/>
          </p:cNvCxnSpPr>
          <p:nvPr/>
        </p:nvCxnSpPr>
        <p:spPr>
          <a:xfrm>
            <a:off x="1138989" y="0"/>
            <a:ext cx="0" cy="407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1A8078-5199-4844-8040-1CA217965063}"/>
              </a:ext>
            </a:extLst>
          </p:cNvPr>
          <p:cNvCxnSpPr>
            <a:cxnSpLocks/>
          </p:cNvCxnSpPr>
          <p:nvPr/>
        </p:nvCxnSpPr>
        <p:spPr>
          <a:xfrm>
            <a:off x="1138989" y="1621946"/>
            <a:ext cx="0" cy="407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7B2649-5B39-437A-AA73-7A6BD01E84F4}"/>
              </a:ext>
            </a:extLst>
          </p:cNvPr>
          <p:cNvCxnSpPr>
            <a:cxnSpLocks/>
          </p:cNvCxnSpPr>
          <p:nvPr/>
        </p:nvCxnSpPr>
        <p:spPr>
          <a:xfrm>
            <a:off x="1138989" y="2766697"/>
            <a:ext cx="0" cy="1179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0C40D2-99ED-450C-BD76-AED064845B5E}"/>
              </a:ext>
            </a:extLst>
          </p:cNvPr>
          <p:cNvCxnSpPr>
            <a:cxnSpLocks/>
          </p:cNvCxnSpPr>
          <p:nvPr/>
        </p:nvCxnSpPr>
        <p:spPr>
          <a:xfrm>
            <a:off x="1147010" y="4924360"/>
            <a:ext cx="0" cy="1933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669668" y="2734888"/>
            <a:ext cx="5794764" cy="259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OK Kosher está dedicado a brindar el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mejor servicio posible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 mientras se adhiere a los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más altos estándares de la ley judía. </a:t>
            </a:r>
            <a:r>
              <a:rPr lang="es-MX" sz="1900" dirty="0">
                <a:latin typeface="Arial" panose="020B0604020202020204" pitchFamily="34" charset="0"/>
                <a:cs typeface="Arial" panose="020B0604020202020204" pitchFamily="34" charset="0"/>
              </a:rPr>
              <a:t>Cuando desee cambiar una fórmula, agregar un nuevo producto, optimizar su producción o aprovechar oportunidades de mercadeo, OK Kosher estará con usted a largo plazo para ayudar a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su empresa a tener éxito con kosher.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1768350" y="2035650"/>
            <a:ext cx="55974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5400" b="1" dirty="0">
                <a:solidFill>
                  <a:srgbClr val="098955"/>
                </a:solidFill>
                <a:latin typeface="Arial Black" panose="020B0A04020102020204" pitchFamily="34" charset="0"/>
              </a:rPr>
              <a:t>ÉXITO</a:t>
            </a:r>
            <a:endParaRPr sz="5200" dirty="0">
              <a:solidFill>
                <a:srgbClr val="CBC4B6"/>
              </a:solidFill>
              <a:latin typeface="Arial Black" panose="020B0A04020102020204" pitchFamily="34" charset="0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2172929" y="1690725"/>
            <a:ext cx="4817806" cy="57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2500" b="1" dirty="0">
                <a:solidFill>
                  <a:srgbClr val="098955"/>
                </a:solidFill>
                <a:latin typeface="Arial Black" panose="020B0A04020102020204" pitchFamily="34" charset="0"/>
              </a:rPr>
              <a:t>COMPROMETIDOS CON EL </a:t>
            </a:r>
            <a:endParaRPr lang="es-MX" sz="2500" dirty="0">
              <a:solidFill>
                <a:srgbClr val="098955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401" y="2560319"/>
            <a:ext cx="6618631" cy="157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DE2984-4640-4BDC-9810-DC891497F3E0}"/>
              </a:ext>
            </a:extLst>
          </p:cNvPr>
          <p:cNvSpPr/>
          <p:nvPr/>
        </p:nvSpPr>
        <p:spPr>
          <a:xfrm>
            <a:off x="1384662" y="2547257"/>
            <a:ext cx="7759337" cy="4310744"/>
          </a:xfrm>
          <a:prstGeom prst="rect">
            <a:avLst/>
          </a:prstGeom>
          <a:solidFill>
            <a:srgbClr val="E1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180"/>
          <p:cNvSpPr txBox="1">
            <a:spLocks noGrp="1"/>
          </p:cNvSpPr>
          <p:nvPr>
            <p:ph type="ctrTitle" idx="4294967295"/>
          </p:nvPr>
        </p:nvSpPr>
        <p:spPr>
          <a:xfrm>
            <a:off x="1122948" y="187021"/>
            <a:ext cx="8402783" cy="810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5200" b="1" dirty="0">
                <a:solidFill>
                  <a:srgbClr val="087649"/>
                </a:solidFill>
                <a:latin typeface="Arial Black" panose="020B0A04020102020204" pitchFamily="34" charset="0"/>
              </a:rPr>
              <a:t>¿Qué es Kosher?</a:t>
            </a:r>
            <a:endParaRPr lang="en-US" sz="5200" dirty="0">
              <a:solidFill>
                <a:srgbClr val="087649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7149" y="2796782"/>
            <a:ext cx="7038410" cy="315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5200"/>
              <a:buNone/>
              <a:defRPr sz="5200" b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just"/>
            <a:r>
              <a:rPr lang="es-MX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Las leyes de kosher tienen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origen Bíblico </a:t>
            </a:r>
            <a:r>
              <a:rPr lang="es-MX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 han sido transmitidas y desarrolladas a lo largo de las generaciones por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las Autoridades Rabínicas</a:t>
            </a:r>
            <a:r>
              <a:rPr lang="es-MX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Estas leyes fueron codificadas en el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Código de la Ley Judía</a:t>
            </a:r>
            <a:r>
              <a:rPr lang="es-MX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conocido en hebreo como el </a:t>
            </a:r>
            <a:r>
              <a:rPr lang="es-MX" sz="20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Shulján</a:t>
            </a:r>
            <a:r>
              <a:rPr lang="es-MX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MX" sz="20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Aruj</a:t>
            </a:r>
            <a:r>
              <a:rPr lang="es-MX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US" sz="2000" b="0" dirty="0">
              <a:solidFill>
                <a:schemeClr val="tx2">
                  <a:lumMod val="50000"/>
                </a:schemeClr>
              </a:solidFill>
              <a:latin typeface="+mn-lt"/>
              <a:ea typeface="Poppins Medium"/>
              <a:cs typeface="Poppins Medium"/>
            </a:endParaRPr>
          </a:p>
          <a:p>
            <a:r>
              <a:rPr lang="es-MX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 sobre la base de este código que todas las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personas</a:t>
            </a:r>
            <a:r>
              <a:rPr lang="es-MX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observantes de Kosher </a:t>
            </a:r>
            <a:r>
              <a:rPr lang="es-MX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conducen sus vidas y, de igual manera, todos los organismos de certificación kosher administran sus programas.</a:t>
            </a: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C1CFD37-215D-4C5F-9450-F075D1EB0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47" y="403696"/>
            <a:ext cx="7067323" cy="1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5200"/>
              <a:buNone/>
              <a:defRPr sz="5200" b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es-MX" sz="2200" b="0" i="1" dirty="0">
                <a:latin typeface="+mn-lt"/>
              </a:rPr>
              <a:t>La palabra kosher en hebreo significa </a:t>
            </a:r>
            <a:r>
              <a:rPr lang="es-MX" sz="2200" i="1" dirty="0">
                <a:latin typeface="+mn-lt"/>
              </a:rPr>
              <a:t>“apto”</a:t>
            </a:r>
            <a:r>
              <a:rPr lang="es-MX" sz="2200" b="0" i="1" dirty="0">
                <a:latin typeface="+mn-lt"/>
              </a:rPr>
              <a:t> o </a:t>
            </a:r>
            <a:r>
              <a:rPr lang="es-MX" sz="2200" i="1" dirty="0">
                <a:latin typeface="+mn-lt"/>
              </a:rPr>
              <a:t>“apropiado”</a:t>
            </a:r>
            <a:r>
              <a:rPr lang="es-MX" sz="2200" b="0" i="1" dirty="0">
                <a:latin typeface="+mn-lt"/>
              </a:rPr>
              <a:t> (es decir, para el consumo del pueblo judío).</a:t>
            </a:r>
            <a:endParaRPr lang="en-US" sz="22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19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3">
            <a:extLst>
              <a:ext uri="{FF2B5EF4-FFF2-40B4-BE49-F238E27FC236}">
                <a16:creationId xmlns:a16="http://schemas.microsoft.com/office/drawing/2014/main" id="{A8DC7C48-4407-4D57-91B4-394B81FD7C81}"/>
              </a:ext>
            </a:extLst>
          </p:cNvPr>
          <p:cNvSpPr txBox="1">
            <a:spLocks/>
          </p:cNvSpPr>
          <p:nvPr/>
        </p:nvSpPr>
        <p:spPr>
          <a:xfrm>
            <a:off x="112295" y="2535808"/>
            <a:ext cx="3818226" cy="9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500" b="1" dirty="0">
                <a:solidFill>
                  <a:srgbClr val="087649"/>
                </a:solidFill>
                <a:latin typeface="Arial Black" panose="020B0A04020102020204" pitchFamily="34" charset="0"/>
              </a:rPr>
              <a:t>Reglas Básicas Kosher</a:t>
            </a:r>
            <a:endParaRPr lang="en-US" sz="4500" dirty="0">
              <a:solidFill>
                <a:srgbClr val="087649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9ACA5-31B5-4FA1-B269-54FF075CDDEA}"/>
              </a:ext>
            </a:extLst>
          </p:cNvPr>
          <p:cNvSpPr txBox="1"/>
          <p:nvPr/>
        </p:nvSpPr>
        <p:spPr>
          <a:xfrm>
            <a:off x="112295" y="2134420"/>
            <a:ext cx="3109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i="1" dirty="0">
                <a:latin typeface="+mn-lt"/>
              </a:rPr>
              <a:t>Entremos en materia de las</a:t>
            </a:r>
            <a:endParaRPr lang="en-US" sz="1700" i="1" dirty="0"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81C67B-56C5-4534-9D6F-D6BD251C6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89839"/>
              </p:ext>
            </p:extLst>
          </p:nvPr>
        </p:nvGraphicFramePr>
        <p:xfrm>
          <a:off x="2342148" y="-188494"/>
          <a:ext cx="6689557" cy="723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Graphic 8" descr="Chicken leg">
            <a:extLst>
              <a:ext uri="{FF2B5EF4-FFF2-40B4-BE49-F238E27FC236}">
                <a16:creationId xmlns:a16="http://schemas.microsoft.com/office/drawing/2014/main" id="{72F565C0-4B49-45E5-839F-86302361A7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8437" y="347403"/>
            <a:ext cx="772604" cy="772604"/>
          </a:xfrm>
          <a:prstGeom prst="rect">
            <a:avLst/>
          </a:prstGeom>
        </p:spPr>
      </p:pic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26D6DD21-3482-4803-87D3-DF3A7B6DDE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06643" y="1679470"/>
            <a:ext cx="772604" cy="772604"/>
          </a:xfrm>
          <a:prstGeom prst="rect">
            <a:avLst/>
          </a:prstGeom>
        </p:spPr>
      </p:pic>
      <p:pic>
        <p:nvPicPr>
          <p:cNvPr id="11" name="Graphic 10" descr="Spilt/Cracked Glass Of Milk">
            <a:extLst>
              <a:ext uri="{FF2B5EF4-FFF2-40B4-BE49-F238E27FC236}">
                <a16:creationId xmlns:a16="http://schemas.microsoft.com/office/drawing/2014/main" id="{48849A7A-89A6-43A5-AE07-887FFDC9BE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44218" y="3090137"/>
            <a:ext cx="772605" cy="772605"/>
          </a:xfrm>
          <a:prstGeom prst="rect">
            <a:avLst/>
          </a:prstGeom>
        </p:spPr>
      </p:pic>
      <p:pic>
        <p:nvPicPr>
          <p:cNvPr id="12" name="Graphic 11" descr="Covered plate">
            <a:extLst>
              <a:ext uri="{FF2B5EF4-FFF2-40B4-BE49-F238E27FC236}">
                <a16:creationId xmlns:a16="http://schemas.microsoft.com/office/drawing/2014/main" id="{DBC27481-5D2C-441D-9393-D54ABCF2DC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22063" y="4264130"/>
            <a:ext cx="914400" cy="914400"/>
          </a:xfrm>
          <a:prstGeom prst="rect">
            <a:avLst/>
          </a:prstGeom>
        </p:spPr>
      </p:pic>
      <p:pic>
        <p:nvPicPr>
          <p:cNvPr id="13" name="Graphic 12" descr="Diploma roll">
            <a:extLst>
              <a:ext uri="{FF2B5EF4-FFF2-40B4-BE49-F238E27FC236}">
                <a16:creationId xmlns:a16="http://schemas.microsoft.com/office/drawing/2014/main" id="{A5420FF6-4284-4711-946D-EDF95FA3E0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57539" y="5749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83B74E-9EEB-47EE-9D3F-C5267EC9E969}"/>
              </a:ext>
            </a:extLst>
          </p:cNvPr>
          <p:cNvSpPr/>
          <p:nvPr/>
        </p:nvSpPr>
        <p:spPr>
          <a:xfrm>
            <a:off x="4753129" y="2688661"/>
            <a:ext cx="3476471" cy="4169339"/>
          </a:xfrm>
          <a:prstGeom prst="rect">
            <a:avLst/>
          </a:prstGeom>
          <a:solidFill>
            <a:srgbClr val="E1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CB67A5-37A7-468E-BF9C-894E9D48E794}"/>
              </a:ext>
            </a:extLst>
          </p:cNvPr>
          <p:cNvSpPr/>
          <p:nvPr/>
        </p:nvSpPr>
        <p:spPr>
          <a:xfrm>
            <a:off x="914400" y="2688661"/>
            <a:ext cx="3476471" cy="4169339"/>
          </a:xfrm>
          <a:prstGeom prst="rect">
            <a:avLst/>
          </a:prstGeom>
          <a:solidFill>
            <a:srgbClr val="E1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63"/>
          <p:cNvSpPr txBox="1">
            <a:spLocks noGrp="1"/>
          </p:cNvSpPr>
          <p:nvPr>
            <p:ph type="ctrTitle" idx="4294967295"/>
          </p:nvPr>
        </p:nvSpPr>
        <p:spPr>
          <a:xfrm>
            <a:off x="600288" y="173620"/>
            <a:ext cx="8016783" cy="1488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5000" b="1" dirty="0">
                <a:solidFill>
                  <a:srgbClr val="087649"/>
                </a:solidFill>
                <a:latin typeface="Arial Black" panose="020B0A04020102020204" pitchFamily="34" charset="0"/>
              </a:rPr>
              <a:t>Entonces, ¿qué es la Certificación Kosher?</a:t>
            </a:r>
            <a:endParaRPr lang="en-US" sz="5000" dirty="0">
              <a:solidFill>
                <a:srgbClr val="087649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5574" y="1773973"/>
            <a:ext cx="71447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just"/>
            <a:r>
              <a:rPr lang="es-MX" sz="21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Para certificar cualquier producción como kosher, verificamos y supervisamos dos componentes principales:</a:t>
            </a:r>
            <a:endParaRPr lang="en-US" sz="2100" u="non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2" descr="https://img.diytrade.com/cdimg/1969383/28658935/0/1348466326/Ice_Cream_processing_equipmen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1953" b="5312"/>
          <a:stretch/>
        </p:blipFill>
        <p:spPr bwMode="auto">
          <a:xfrm>
            <a:off x="5214678" y="4573887"/>
            <a:ext cx="2569464" cy="18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358" y="4549873"/>
            <a:ext cx="2573377" cy="193281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735" y="3129157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u="none" dirty="0" err="1">
                <a:solidFill>
                  <a:srgbClr val="666666"/>
                </a:solidFill>
                <a:latin typeface="Arial Black" panose="020B0A04020102020204" pitchFamily="34" charset="0"/>
                <a:ea typeface="Poppins"/>
                <a:cs typeface="Poppins"/>
              </a:rPr>
              <a:t>Ingredientes</a:t>
            </a:r>
            <a:endParaRPr lang="en-US" sz="2800" u="none" dirty="0">
              <a:solidFill>
                <a:srgbClr val="666666"/>
              </a:solidFill>
              <a:latin typeface="Arial Black" panose="020B0A04020102020204" pitchFamily="34" charset="0"/>
              <a:ea typeface="Poppins"/>
              <a:cs typeface="Poppins"/>
            </a:endParaRPr>
          </a:p>
          <a:p>
            <a:pPr algn="ctr" eaLnBrk="1" hangingPunct="1"/>
            <a:r>
              <a:rPr lang="en-US" sz="2800" u="none" dirty="0">
                <a:solidFill>
                  <a:srgbClr val="666666"/>
                </a:solidFill>
                <a:latin typeface="Arial Black" panose="020B0A04020102020204" pitchFamily="34" charset="0"/>
                <a:ea typeface="Poppins"/>
                <a:cs typeface="Poppins"/>
              </a:rPr>
              <a:t>Kosher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92401" y="2911632"/>
            <a:ext cx="29979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lvl="0" algn="ctr"/>
            <a:r>
              <a:rPr lang="en-US" sz="28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Equipos</a:t>
            </a:r>
            <a:r>
              <a:rPr lang="en-US" sz="2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mantenidos</a:t>
            </a:r>
            <a:r>
              <a:rPr lang="en-US" sz="2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como</a:t>
            </a:r>
            <a:r>
              <a:rPr lang="en-US" sz="2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kosher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3A4574-4C49-41F8-8284-3CB2154139EF}"/>
              </a:ext>
            </a:extLst>
          </p:cNvPr>
          <p:cNvCxnSpPr>
            <a:cxnSpLocks/>
          </p:cNvCxnSpPr>
          <p:nvPr/>
        </p:nvCxnSpPr>
        <p:spPr>
          <a:xfrm>
            <a:off x="2038485" y="4305820"/>
            <a:ext cx="1228299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13265F-841F-4B6E-8DF4-7C85F20E6250}"/>
              </a:ext>
            </a:extLst>
          </p:cNvPr>
          <p:cNvCxnSpPr>
            <a:cxnSpLocks/>
          </p:cNvCxnSpPr>
          <p:nvPr/>
        </p:nvCxnSpPr>
        <p:spPr>
          <a:xfrm>
            <a:off x="5877214" y="4296627"/>
            <a:ext cx="1228299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2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0"/>
          <p:cNvSpPr txBox="1">
            <a:spLocks noGrp="1"/>
          </p:cNvSpPr>
          <p:nvPr>
            <p:ph type="ctrTitle" idx="4294967295"/>
          </p:nvPr>
        </p:nvSpPr>
        <p:spPr>
          <a:xfrm>
            <a:off x="914400" y="887609"/>
            <a:ext cx="6145777" cy="1832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5100" b="1" dirty="0" err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Ingredientes</a:t>
            </a:r>
            <a:br>
              <a:rPr lang="en-US" sz="51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</a:br>
            <a:r>
              <a:rPr lang="en-US" sz="51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Kosher</a:t>
            </a:r>
            <a:endParaRPr lang="en-US" sz="5100" b="1" dirty="0">
              <a:solidFill>
                <a:srgbClr val="468A5C"/>
              </a:solidFill>
              <a:latin typeface="Gotham Medium" panose="02000604030000020004" pitchFamily="50" charset="0"/>
              <a:ea typeface="Poppins"/>
              <a:cs typeface="Poppins"/>
              <a:sym typeface="Poppin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14400" y="2720555"/>
            <a:ext cx="66608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u="sng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r>
              <a:rPr lang="en-US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Clasificamos</a:t>
            </a:r>
            <a:r>
              <a:rPr lang="en-US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los</a:t>
            </a:r>
            <a:r>
              <a:rPr lang="en-US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ingredientes</a:t>
            </a:r>
            <a:r>
              <a:rPr lang="en-US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como</a:t>
            </a:r>
            <a:r>
              <a:rPr lang="en-US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b="1" u="none" dirty="0" err="1">
                <a:solidFill>
                  <a:srgbClr val="087649"/>
                </a:solidFill>
                <a:latin typeface="+mn-lt"/>
              </a:rPr>
              <a:t>Inherentemente</a:t>
            </a:r>
            <a:r>
              <a:rPr lang="en-US" b="1" u="none" dirty="0">
                <a:solidFill>
                  <a:srgbClr val="087649"/>
                </a:solidFill>
                <a:latin typeface="+mn-lt"/>
              </a:rPr>
              <a:t> kosher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u="none" dirty="0" err="1">
                <a:solidFill>
                  <a:srgbClr val="087649"/>
                </a:solidFill>
                <a:latin typeface="+mn-lt"/>
              </a:rPr>
              <a:t>Elegibles</a:t>
            </a:r>
            <a:r>
              <a:rPr lang="en-US" u="none" dirty="0">
                <a:solidFill>
                  <a:srgbClr val="087649"/>
                </a:solidFill>
                <a:latin typeface="+mn-lt"/>
              </a:rPr>
              <a:t> para </a:t>
            </a:r>
            <a:r>
              <a:rPr lang="en-US" b="1" u="none" dirty="0" err="1">
                <a:solidFill>
                  <a:srgbClr val="087649"/>
                </a:solidFill>
                <a:latin typeface="+mn-lt"/>
              </a:rPr>
              <a:t>volverse</a:t>
            </a:r>
            <a:r>
              <a:rPr lang="en-US" b="1" u="none" dirty="0">
                <a:solidFill>
                  <a:srgbClr val="087649"/>
                </a:solidFill>
                <a:latin typeface="+mn-lt"/>
              </a:rPr>
              <a:t> kosher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b="1" u="none" dirty="0" err="1">
                <a:solidFill>
                  <a:srgbClr val="087649"/>
                </a:solidFill>
                <a:latin typeface="+mn-lt"/>
              </a:rPr>
              <a:t>Inherentemente</a:t>
            </a:r>
            <a:r>
              <a:rPr lang="en-US" b="1" u="none" dirty="0">
                <a:solidFill>
                  <a:srgbClr val="087649"/>
                </a:solidFill>
                <a:latin typeface="+mn-lt"/>
              </a:rPr>
              <a:t> no kosher</a:t>
            </a:r>
          </a:p>
          <a:p>
            <a:pPr eaLnBrk="1" hangingPunct="1"/>
            <a:endParaRPr lang="en-US" u="none" dirty="0">
              <a:solidFill>
                <a:srgbClr val="666666"/>
              </a:solidFill>
              <a:latin typeface="+mn-lt"/>
              <a:ea typeface="Poppins"/>
              <a:cs typeface="Poppin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7FCD93-7A77-4518-B396-3021834A7213}"/>
              </a:ext>
            </a:extLst>
          </p:cNvPr>
          <p:cNvGrpSpPr/>
          <p:nvPr/>
        </p:nvGrpSpPr>
        <p:grpSpPr>
          <a:xfrm>
            <a:off x="5612107" y="-236122"/>
            <a:ext cx="2896139" cy="2716016"/>
            <a:chOff x="5826929" y="1248268"/>
            <a:chExt cx="1823850" cy="171041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4329BFF-CFB2-4B78-8320-D56FAFDF6F4C}"/>
                </a:ext>
              </a:extLst>
            </p:cNvPr>
            <p:cNvSpPr/>
            <p:nvPr/>
          </p:nvSpPr>
          <p:spPr>
            <a:xfrm>
              <a:off x="5826929" y="1321790"/>
              <a:ext cx="1636895" cy="16368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245" l="0" r="100000">
                          <a14:foregroundMark x1="75200" y1="84528" x2="75200" y2="84528"/>
                          <a14:foregroundMark x1="82800" y1="73962" x2="82800" y2="73962"/>
                          <a14:foregroundMark x1="85200" y1="68679" x2="85200" y2="68679"/>
                          <a14:foregroundMark x1="86000" y1="60000" x2="86000" y2="60000"/>
                          <a14:foregroundMark x1="87200" y1="53585" x2="87200" y2="53585"/>
                          <a14:foregroundMark x1="81200" y1="35094" x2="81200" y2="35094"/>
                          <a14:foregroundMark x1="85200" y1="41887" x2="85200" y2="41887"/>
                          <a14:foregroundMark x1="44000" y1="96981" x2="44000" y2="96981"/>
                          <a14:foregroundMark x1="57200" y1="94340" x2="57200" y2="94340"/>
                          <a14:foregroundMark x1="52000" y1="95849" x2="52000" y2="95849"/>
                          <a14:foregroundMark x1="41200" y1="96226" x2="41200" y2="96226"/>
                          <a14:backgroundMark x1="13200" y1="33962" x2="13200" y2="33962"/>
                          <a14:backgroundMark x1="34800" y1="98868" x2="34800" y2="98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6"/>
            <a:stretch/>
          </p:blipFill>
          <p:spPr bwMode="auto">
            <a:xfrm>
              <a:off x="6027782" y="1248268"/>
              <a:ext cx="1622997" cy="1679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2F5A65-B921-4C7F-B79B-F080E0FA0175}"/>
              </a:ext>
            </a:extLst>
          </p:cNvPr>
          <p:cNvGrpSpPr/>
          <p:nvPr/>
        </p:nvGrpSpPr>
        <p:grpSpPr>
          <a:xfrm flipH="1">
            <a:off x="7274410" y="2313340"/>
            <a:ext cx="1910379" cy="2057430"/>
            <a:chOff x="7153965" y="3131994"/>
            <a:chExt cx="1636895" cy="17628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51BA7C-A836-498A-AAB5-E2BF10C7DA77}"/>
                </a:ext>
              </a:extLst>
            </p:cNvPr>
            <p:cNvSpPr/>
            <p:nvPr/>
          </p:nvSpPr>
          <p:spPr>
            <a:xfrm>
              <a:off x="7153965" y="3131994"/>
              <a:ext cx="1636895" cy="16368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A049692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170" y="3480913"/>
              <a:ext cx="1580690" cy="1413976"/>
            </a:xfrm>
            <a:prstGeom prst="rect">
              <a:avLst/>
            </a:prstGeom>
          </p:spPr>
        </p:pic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65" y="5740261"/>
            <a:ext cx="1400022" cy="1353828"/>
          </a:xfrm>
          <a:prstGeom prst="ellipse">
            <a:avLst/>
          </a:prstGeom>
          <a:noFill/>
          <a:ln w="38100" cmpd="sng">
            <a:solidFill>
              <a:srgbClr val="CBC4B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D2FC2DF-5F88-4382-82B7-68085EBA12AB}"/>
              </a:ext>
            </a:extLst>
          </p:cNvPr>
          <p:cNvGrpSpPr/>
          <p:nvPr/>
        </p:nvGrpSpPr>
        <p:grpSpPr>
          <a:xfrm>
            <a:off x="7210170" y="4482518"/>
            <a:ext cx="1414775" cy="1471108"/>
            <a:chOff x="6980518" y="4883549"/>
            <a:chExt cx="1414775" cy="147110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D3EB7C-08B3-4455-A40F-F89114F72D36}"/>
                </a:ext>
              </a:extLst>
            </p:cNvPr>
            <p:cNvSpPr/>
            <p:nvPr/>
          </p:nvSpPr>
          <p:spPr>
            <a:xfrm>
              <a:off x="7080954" y="5040318"/>
              <a:ext cx="1314339" cy="13143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A02820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80518" y="4883549"/>
              <a:ext cx="1080246" cy="123044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F638EDE-3831-4454-8CFB-0849D85566C2}"/>
              </a:ext>
            </a:extLst>
          </p:cNvPr>
          <p:cNvSpPr/>
          <p:nvPr/>
        </p:nvSpPr>
        <p:spPr>
          <a:xfrm>
            <a:off x="1269767" y="4931412"/>
            <a:ext cx="4675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Cuando usamos el término “ingredientes”, incluimos también aditivos, conservantes y auxiliares de procesamiento, como antiespumantes, agentes de desmolde, etc.</a:t>
            </a:r>
            <a:endParaRPr lang="en-US" sz="1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DDC8DD-FBC6-4EC4-A485-CA0147468139}"/>
              </a:ext>
            </a:extLst>
          </p:cNvPr>
          <p:cNvCxnSpPr>
            <a:cxnSpLocks/>
          </p:cNvCxnSpPr>
          <p:nvPr/>
        </p:nvCxnSpPr>
        <p:spPr>
          <a:xfrm>
            <a:off x="1383392" y="4863172"/>
            <a:ext cx="452035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0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0"/>
          <p:cNvSpPr txBox="1">
            <a:spLocks noGrp="1"/>
          </p:cNvSpPr>
          <p:nvPr>
            <p:ph type="ctrTitle" idx="4294967295"/>
          </p:nvPr>
        </p:nvSpPr>
        <p:spPr>
          <a:xfrm>
            <a:off x="859809" y="1044087"/>
            <a:ext cx="8161361" cy="1004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5100" b="1" dirty="0" err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Ingredientes</a:t>
            </a:r>
            <a:r>
              <a:rPr lang="en-US" sz="51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 Kosher</a:t>
            </a:r>
            <a:br>
              <a:rPr lang="en-US" sz="5100" dirty="0">
                <a:solidFill>
                  <a:srgbClr val="468A5C"/>
                </a:solidFill>
                <a:latin typeface="Gotham Medium" panose="02000604030000020004" pitchFamily="50" charset="0"/>
              </a:rPr>
            </a:br>
            <a:endParaRPr lang="en-US" sz="5100" b="1" dirty="0">
              <a:solidFill>
                <a:srgbClr val="468A5C"/>
              </a:solidFill>
              <a:latin typeface="Gotham Medium" panose="02000604030000020004" pitchFamily="50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809" y="709178"/>
            <a:ext cx="3699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latin typeface="Arial Black" panose="020B0A04020102020204" pitchFamily="34" charset="0"/>
              </a:rPr>
              <a:t>Desglosemos</a:t>
            </a:r>
            <a:endParaRPr lang="en-US" sz="3000" i="1" dirty="0">
              <a:latin typeface="Arial Black" panose="020B0A040201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7C037-5DFD-4A15-8D59-58D15A117A6D}"/>
              </a:ext>
            </a:extLst>
          </p:cNvPr>
          <p:cNvGrpSpPr/>
          <p:nvPr/>
        </p:nvGrpSpPr>
        <p:grpSpPr>
          <a:xfrm>
            <a:off x="-371030" y="2263982"/>
            <a:ext cx="9860302" cy="4280894"/>
            <a:chOff x="-74857" y="2166654"/>
            <a:chExt cx="9860302" cy="4280894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8F4F6DC9-571A-41A3-93BD-E7E4771310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57093146"/>
                </p:ext>
              </p:extLst>
            </p:nvPr>
          </p:nvGraphicFramePr>
          <p:xfrm>
            <a:off x="-74857" y="2383548"/>
            <a:ext cx="9860302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85E7FF-CF0E-48B7-8BF7-4A128F84459C}"/>
                </a:ext>
              </a:extLst>
            </p:cNvPr>
            <p:cNvSpPr/>
            <p:nvPr/>
          </p:nvSpPr>
          <p:spPr>
            <a:xfrm>
              <a:off x="1588734" y="2168205"/>
              <a:ext cx="30139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600" b="1" dirty="0" err="1">
                  <a:solidFill>
                    <a:srgbClr val="087649"/>
                  </a:solidFill>
                  <a:highlight>
                    <a:srgbClr val="CBC4B6"/>
                  </a:highlight>
                  <a:latin typeface="+mj-lt"/>
                </a:rPr>
                <a:t>Inherentemente</a:t>
              </a:r>
              <a:r>
                <a:rPr lang="en-US" sz="1600" b="1" dirty="0">
                  <a:solidFill>
                    <a:srgbClr val="087649"/>
                  </a:solidFill>
                  <a:highlight>
                    <a:srgbClr val="CBC4B6"/>
                  </a:highlight>
                  <a:latin typeface="+mj-lt"/>
                </a:rPr>
                <a:t> kosher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EE1765-B4B9-4A83-98C2-74367CC7896E}"/>
                </a:ext>
              </a:extLst>
            </p:cNvPr>
            <p:cNvSpPr/>
            <p:nvPr/>
          </p:nvSpPr>
          <p:spPr>
            <a:xfrm>
              <a:off x="4602701" y="2166654"/>
              <a:ext cx="3755155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n-US" sz="1700" dirty="0" err="1">
                  <a:solidFill>
                    <a:srgbClr val="087649"/>
                  </a:solidFill>
                  <a:highlight>
                    <a:srgbClr val="CBC4B6"/>
                  </a:highlight>
                </a:rPr>
                <a:t>Elegibles</a:t>
              </a:r>
              <a:r>
                <a:rPr lang="en-US" sz="1700" dirty="0">
                  <a:solidFill>
                    <a:srgbClr val="087649"/>
                  </a:solidFill>
                  <a:highlight>
                    <a:srgbClr val="CBC4B6"/>
                  </a:highlight>
                </a:rPr>
                <a:t> para </a:t>
              </a:r>
              <a:r>
                <a:rPr lang="en-US" sz="1700" b="1" dirty="0" err="1">
                  <a:solidFill>
                    <a:srgbClr val="087649"/>
                  </a:solidFill>
                  <a:highlight>
                    <a:srgbClr val="CBC4B6"/>
                  </a:highlight>
                </a:rPr>
                <a:t>volverse</a:t>
              </a:r>
              <a:r>
                <a:rPr lang="en-US" sz="1700" b="1" dirty="0">
                  <a:solidFill>
                    <a:srgbClr val="087649"/>
                  </a:solidFill>
                  <a:highlight>
                    <a:srgbClr val="CBC4B6"/>
                  </a:highlight>
                </a:rPr>
                <a:t> kosher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A890DB-38F6-4BAB-9D33-8164CE46F235}"/>
                </a:ext>
              </a:extLst>
            </p:cNvPr>
            <p:cNvSpPr/>
            <p:nvPr/>
          </p:nvSpPr>
          <p:spPr>
            <a:xfrm>
              <a:off x="3348310" y="4325862"/>
              <a:ext cx="3070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800" b="1" dirty="0" err="1">
                  <a:solidFill>
                    <a:srgbClr val="087649"/>
                  </a:solidFill>
                  <a:highlight>
                    <a:srgbClr val="CBC4B6"/>
                  </a:highlight>
                </a:rPr>
                <a:t>Inherentemente</a:t>
              </a:r>
              <a:r>
                <a:rPr lang="en-US" sz="1800" b="1" dirty="0">
                  <a:solidFill>
                    <a:srgbClr val="087649"/>
                  </a:solidFill>
                  <a:highlight>
                    <a:srgbClr val="CBC4B6"/>
                  </a:highlight>
                </a:rPr>
                <a:t> no kosher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82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0"/>
          <p:cNvSpPr txBox="1">
            <a:spLocks noGrp="1"/>
          </p:cNvSpPr>
          <p:nvPr>
            <p:ph type="ctrTitle" idx="4294967295"/>
          </p:nvPr>
        </p:nvSpPr>
        <p:spPr>
          <a:xfrm>
            <a:off x="859809" y="796254"/>
            <a:ext cx="8161361" cy="1004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5100" b="1" dirty="0" err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Equipos</a:t>
            </a:r>
            <a:r>
              <a:rPr lang="en-US" sz="5100" b="1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 Kosher </a:t>
            </a:r>
            <a:br>
              <a:rPr lang="en-US" sz="5100" dirty="0">
                <a:solidFill>
                  <a:srgbClr val="468A5C"/>
                </a:solidFill>
                <a:latin typeface="Gotham Medium" panose="02000604030000020004" pitchFamily="50" charset="0"/>
              </a:rPr>
            </a:br>
            <a:endParaRPr lang="en-US" sz="5100" b="1" dirty="0">
              <a:solidFill>
                <a:srgbClr val="468A5C"/>
              </a:solidFill>
              <a:latin typeface="Gotham Medium" panose="02000604030000020004" pitchFamily="50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808" y="520867"/>
            <a:ext cx="425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Ahora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pasemos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a…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9809" y="2087388"/>
            <a:ext cx="7447064" cy="360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9100" indent="-342900">
              <a:lnSpc>
                <a:spcPct val="114000"/>
              </a:lnSpc>
              <a:spcAft>
                <a:spcPts val="180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defRPr sz="2000">
                <a:solidFill>
                  <a:srgbClr val="666666"/>
                </a:solidFill>
                <a:latin typeface="Gotham Medium" panose="02000604030000020004" pitchFamily="50" charset="0"/>
                <a:ea typeface="Poppins Medium"/>
                <a:cs typeface="Poppins Medium"/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es-MX" sz="1800" b="1" dirty="0"/>
              <a:t>Cualquier equipo que haya sido utilizado para producir productos no kosher,</a:t>
            </a:r>
            <a:r>
              <a:rPr lang="es-MX" sz="1800" dirty="0"/>
              <a:t> o que haya estado en contacto con material no kosher, </a:t>
            </a:r>
            <a:r>
              <a:rPr lang="es-MX" sz="1800" b="1" dirty="0"/>
              <a:t>debe limpiarse y “</a:t>
            </a:r>
            <a:r>
              <a:rPr lang="es-MX" sz="1800" b="1" dirty="0" err="1"/>
              <a:t>kosherizarse</a:t>
            </a:r>
            <a:r>
              <a:rPr lang="es-MX" sz="1800" b="1" dirty="0"/>
              <a:t>” </a:t>
            </a:r>
            <a:r>
              <a:rPr lang="es-MX" sz="1800" dirty="0"/>
              <a:t>antes de poder usarse en producción kosher.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dirty="0"/>
              <a:t>Esto puede implicar uno o más procedimientos, como hervido, sanitización o puesta en funcionamiento utilizando un agente amargante.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1984B-4298-4F9E-91B7-774E9408679A}"/>
              </a:ext>
            </a:extLst>
          </p:cNvPr>
          <p:cNvSpPr/>
          <p:nvPr/>
        </p:nvSpPr>
        <p:spPr>
          <a:xfrm>
            <a:off x="756021" y="4170496"/>
            <a:ext cx="8351617" cy="2316936"/>
          </a:xfrm>
          <a:prstGeom prst="rect">
            <a:avLst/>
          </a:prstGeom>
          <a:solidFill>
            <a:srgbClr val="E1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E787A9-C502-4947-85D6-F1EAD5D5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5" y="4927215"/>
            <a:ext cx="7447064" cy="360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9100" indent="-342900">
              <a:lnSpc>
                <a:spcPct val="114000"/>
              </a:lnSpc>
              <a:spcAft>
                <a:spcPts val="180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defRPr sz="2000">
                <a:solidFill>
                  <a:srgbClr val="666666"/>
                </a:solidFill>
                <a:latin typeface="Gotham Medium" panose="02000604030000020004" pitchFamily="50" charset="0"/>
                <a:ea typeface="Poppins Medium"/>
                <a:cs typeface="Poppins Medium"/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es-MX" sz="2300" dirty="0">
                <a:latin typeface="+mn-lt"/>
              </a:rPr>
              <a:t>El transporte de </a:t>
            </a:r>
            <a:r>
              <a:rPr lang="es-MX" sz="2300" b="1" dirty="0">
                <a:latin typeface="+mn-lt"/>
              </a:rPr>
              <a:t>ingredientes kosher líquidos a granel requiere </a:t>
            </a:r>
            <a:r>
              <a:rPr lang="es-MX" sz="2300" dirty="0">
                <a:latin typeface="+mn-lt"/>
              </a:rPr>
              <a:t>que se cumplan procedimientos de transporte kosher.</a:t>
            </a:r>
            <a:endParaRPr lang="en-US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648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6567" y="1701342"/>
            <a:ext cx="7194146" cy="493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br>
              <a:rPr lang="en-US" sz="2000" b="1">
                <a:solidFill>
                  <a:srgbClr val="666666"/>
                </a:solidFill>
                <a:latin typeface="+mn-lt"/>
              </a:rPr>
            </a:br>
            <a:endParaRPr lang="en-US" sz="2000" b="1">
              <a:solidFill>
                <a:srgbClr val="6666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67" y="778012"/>
            <a:ext cx="788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Materias</a:t>
            </a:r>
            <a:r>
              <a:rPr lang="en-US" sz="5400" dirty="0">
                <a:solidFill>
                  <a:srgbClr val="468A5C"/>
                </a:solidFill>
                <a:latin typeface="Arial Black" panose="020B0A04020102020204" pitchFamily="34" charset="0"/>
                <a:ea typeface="Poppins"/>
                <a:cs typeface="Poppins"/>
              </a:rPr>
              <a:t> Primas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567" y="367204"/>
            <a:ext cx="57498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Cómo presentar la información de</a:t>
            </a:r>
            <a:endParaRPr lang="en-US" sz="2300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C18074-337A-4EA1-B081-F1E58BEB9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574748"/>
              </p:ext>
            </p:extLst>
          </p:nvPr>
        </p:nvGraphicFramePr>
        <p:xfrm>
          <a:off x="676177" y="1965278"/>
          <a:ext cx="7881256" cy="436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390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60D11D-73AC-4828-9E6E-952DCBDAC872}"/>
              </a:ext>
            </a:extLst>
          </p:cNvPr>
          <p:cNvSpPr/>
          <p:nvPr/>
        </p:nvSpPr>
        <p:spPr>
          <a:xfrm>
            <a:off x="0" y="2473583"/>
            <a:ext cx="9144000" cy="2344077"/>
          </a:xfrm>
          <a:prstGeom prst="rect">
            <a:avLst/>
          </a:prstGeom>
          <a:solidFill>
            <a:srgbClr val="E1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0926" y="2022315"/>
            <a:ext cx="7693879" cy="430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2000" dirty="0">
                <a:latin typeface="+mn-lt"/>
              </a:rPr>
              <a:t>Durante el proceso de revisión de ingredientes, </a:t>
            </a:r>
            <a:r>
              <a:rPr lang="es-MX" sz="2000" b="1" dirty="0">
                <a:latin typeface="+mn-lt"/>
              </a:rPr>
              <a:t>solicitaremos los certificados kosher de aquellos ingredientes</a:t>
            </a:r>
            <a:r>
              <a:rPr lang="es-MX" sz="2000" dirty="0">
                <a:latin typeface="+mn-lt"/>
              </a:rPr>
              <a:t> de la fórmula que ya estén certificados. Dado que existen más de 1,000 certificadoras kosher diferentes en el mundo, cada una con sus propios protocolos y estándares, </a:t>
            </a:r>
            <a:r>
              <a:rPr lang="es-MX" sz="2000" b="1" dirty="0">
                <a:latin typeface="+mn-lt"/>
              </a:rPr>
              <a:t>OK Kosher es extremadamente riguroso y solo acepta certificados que cumplan con nuestros criterios.</a:t>
            </a:r>
            <a:endParaRPr lang="en-US" sz="2000" b="1" dirty="0">
              <a:latin typeface="+mn-lt"/>
            </a:endParaRPr>
          </a:p>
          <a:p>
            <a:pPr algn="l"/>
            <a:endParaRPr lang="en-US" sz="2000" dirty="0">
              <a:solidFill>
                <a:srgbClr val="666666"/>
              </a:solidFill>
              <a:latin typeface="+mn-lt"/>
            </a:endParaRPr>
          </a:p>
          <a:p>
            <a:pPr algn="l"/>
            <a:endParaRPr lang="en-US" sz="2000" dirty="0">
              <a:solidFill>
                <a:srgbClr val="666666"/>
              </a:solidFill>
              <a:latin typeface="+mn-lt"/>
            </a:endParaRPr>
          </a:p>
          <a:p>
            <a:pPr algn="just"/>
            <a:r>
              <a:rPr lang="es-MX" sz="2000" b="1" dirty="0"/>
              <a:t>Algunos ingredientes pueden aceptarse sin certificación kosher </a:t>
            </a:r>
            <a:r>
              <a:rPr lang="es-MX" sz="2000" dirty="0"/>
              <a:t>y se clasifican como “</a:t>
            </a:r>
            <a:r>
              <a:rPr lang="es-MX" sz="2000" b="1" dirty="0"/>
              <a:t>Grupo 1</a:t>
            </a:r>
            <a:r>
              <a:rPr lang="en-US" sz="2000" b="1" dirty="0"/>
              <a:t>”</a:t>
            </a:r>
            <a:r>
              <a:rPr lang="es-MX" sz="2000" dirty="0"/>
              <a:t>, según nuestras designaciones integrales de categorías kosher.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8601" y="610909"/>
            <a:ext cx="8038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87649"/>
                </a:solidFill>
                <a:latin typeface="Arial Black" panose="020B0A04020102020204" pitchFamily="34" charset="0"/>
              </a:rPr>
              <a:t>Aceptación de Certificados Kosher Externos</a:t>
            </a:r>
            <a:endParaRPr lang="en-US" sz="4000" dirty="0">
              <a:solidFill>
                <a:srgbClr val="087649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¡En las fórmulas de sus productos!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Graphic 5" descr="Contract">
            <a:extLst>
              <a:ext uri="{FF2B5EF4-FFF2-40B4-BE49-F238E27FC236}">
                <a16:creationId xmlns:a16="http://schemas.microsoft.com/office/drawing/2014/main" id="{BA2097FF-9B3A-48E5-8071-C22F26576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463" y="3269889"/>
            <a:ext cx="751463" cy="7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642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olicyDirtyBag xmlns="microsoft.office.server.policy.changes">
  <Microsoft.Office.RecordsManagement.PolicyFeatures.Expiration op="Change"/>
</PolicyDirtyBag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AD4E26E6149445BA240FC2DFE1FAC1" ma:contentTypeVersion="55" ma:contentTypeDescription="Create a new document." ma:contentTypeScope="" ma:versionID="7e880366b698312f13fbd07e3dcc903c">
  <xsd:schema xmlns:xsd="http://www.w3.org/2001/XMLSchema" xmlns:xs="http://www.w3.org/2001/XMLSchema" xmlns:p="http://schemas.microsoft.com/office/2006/metadata/properties" xmlns:ns1="http://schemas.microsoft.com/sharepoint/v3" xmlns:ns2="a1629bdf-d6d0-4168-9215-403ec7f659f7" xmlns:ns3="834a826a-f628-4f7d-8d5d-ba5e6503093a" targetNamespace="http://schemas.microsoft.com/office/2006/metadata/properties" ma:root="true" ma:fieldsID="0d3a48566d5e5c0812524a09c2e970ec" ns1:_="" ns2:_="" ns3:_="">
    <xsd:import namespace="http://schemas.microsoft.com/sharepoint/v3"/>
    <xsd:import namespace="a1629bdf-d6d0-4168-9215-403ec7f659f7"/>
    <xsd:import namespace="834a826a-f628-4f7d-8d5d-ba5e65030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0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1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2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29bdf-d6d0-4168-9215-403ec7f659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a826a-f628-4f7d-8d5d-ba5e650309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Saved xmlns="http://schemas.microsoft.com/sharepoint/v3" xsi:nil="true"/>
    <_dlc_ExpireDate xmlns="http://schemas.microsoft.com/sharepoint/v3">2020-12-01T16:11:17+00:00</_dlc_ExpireDate>
  </documentManagement>
</p:properties>
</file>

<file path=customXml/item4.xml><?xml version="1.0" encoding="utf-8"?>
<?mso-contentType ?>
<p:Policy xmlns:p="office.server.policy" id="" local="true">
  <p:Name>Document</p:Name>
  <p:Description>Delete the documents that's created 159 days ago</p:Description>
  <p:Statement/>
  <p:PolicyItems>
    <p:PolicyItem featureId="Microsoft.Office.RecordsManagement.PolicyFeatures.Expiration" staticId="0x010100DEAD4E26E6149445BA240FC2DFE1FAC1|-823270792" UniqueId="c339048e-1a71-414a-b464-2df9515298ba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159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  <p:PolicyItem featureId="Microsoft.Office.RecordsManagement.PolicyFeatures.PolicyAudit" staticId="0x010100DEAD4E26E6149445BA240FC2DFE1FAC1|1665009279" UniqueId="703a8bcc-c0bf-4bda-9c23-0de4bd1baa4f">
      <p:Name>Auditing</p:Name>
      <p:Description>Audits user actions on documents and list items to the Audit Log.</p:Description>
      <p:CustomData>
        <Audit>
          <DeleteRestore/>
        </Audit>
      </p:CustomData>
    </p:PolicyItem>
  </p:PolicyItems>
</p:Polic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4E323-5C9D-459D-BC9C-577371AD151A}">
  <ds:schemaRefs>
    <ds:schemaRef ds:uri="microsoft.office.server.policy.changes"/>
  </ds:schemaRefs>
</ds:datastoreItem>
</file>

<file path=customXml/itemProps2.xml><?xml version="1.0" encoding="utf-8"?>
<ds:datastoreItem xmlns:ds="http://schemas.openxmlformats.org/officeDocument/2006/customXml" ds:itemID="{A2A7FBC9-280D-430D-BF38-EC06781B6E92}">
  <ds:schemaRefs>
    <ds:schemaRef ds:uri="834a826a-f628-4f7d-8d5d-ba5e6503093a"/>
    <ds:schemaRef ds:uri="a1629bdf-d6d0-4168-9215-403ec7f659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7E233F-45FB-48AF-9D16-D0DF6D61BAA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834a826a-f628-4f7d-8d5d-ba5e6503093a"/>
    <ds:schemaRef ds:uri="http://schemas.microsoft.com/office/infopath/2007/PartnerControls"/>
    <ds:schemaRef ds:uri="a1629bdf-d6d0-4168-9215-403ec7f659f7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0AFF554D-0D6E-488E-8C2A-7A7002ACD70F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EA6084C0-CF06-44A9-ACF0-5CD15CACD7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1198</Words>
  <Application>Microsoft Office PowerPoint</Application>
  <PresentationFormat>On-screen Show (4:3)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Dubai</vt:lpstr>
      <vt:lpstr>Gotham Medium</vt:lpstr>
      <vt:lpstr>Poppins Medium</vt:lpstr>
      <vt:lpstr>Wingdings</vt:lpstr>
      <vt:lpstr>Simple Light</vt:lpstr>
      <vt:lpstr>PowerPoint Presentation</vt:lpstr>
      <vt:lpstr>¿Qué es Kosher?</vt:lpstr>
      <vt:lpstr>PowerPoint Presentation</vt:lpstr>
      <vt:lpstr>Entonces, ¿qué es la Certificación Kosher?</vt:lpstr>
      <vt:lpstr>Ingredientes Kosher</vt:lpstr>
      <vt:lpstr>Ingredientes Kosher </vt:lpstr>
      <vt:lpstr>Equipos Kosher  </vt:lpstr>
      <vt:lpstr>PowerPoint Presentation</vt:lpstr>
      <vt:lpstr>PowerPoint Presentation</vt:lpstr>
      <vt:lpstr>Visitas Rabinicas A su planta incluirán:  </vt:lpstr>
      <vt:lpstr>PowerPoint Presentation</vt:lpstr>
      <vt:lpstr>PowerPoint Presentation</vt:lpstr>
      <vt:lpstr>Cronograma para la Certification Cuándo puede comenzar a producir kosher </vt:lpstr>
      <vt:lpstr>ÉXITO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Ilana Klein</dc:creator>
  <cp:lastModifiedBy>Swued Rabbi Eliyahu</cp:lastModifiedBy>
  <cp:revision>13</cp:revision>
  <dcterms:created xsi:type="dcterms:W3CDTF">2020-06-25T16:09:53Z</dcterms:created>
  <dcterms:modified xsi:type="dcterms:W3CDTF">2026-01-07T20:10:47Z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0x010100DEAD4E26E6149445BA240FC2DFE1FAC1|-823270792</vt:lpwstr>
  </property>
  <property fmtid="{D5CDD505-2E9C-101B-9397-08002B2CF9AE}" pid="3" name="ContentTypeId">
    <vt:lpwstr>0x010100DEAD4E26E6149445BA240FC2DFE1FAC1</vt:lpwstr>
  </property>
  <property fmtid="{D5CDD505-2E9C-101B-9397-08002B2CF9AE}" pid="4" name="ItemRetentionFormula">
    <vt:lpwstr>&lt;formula id="Microsoft.Office.RecordsManagement.PolicyFeatures.Expiration.Formula.BuiltIn"&gt;&lt;number&gt;159&lt;/number&gt;&lt;property&gt;Created&lt;/property&gt;&lt;propertyId&gt;8c06beca-0777-48f7-91c7-6da68bc07b69&lt;/propertyId&gt;&lt;period&gt;days&lt;/period&gt;&lt;/formula&gt;</vt:lpwstr>
  </property>
</Properties>
</file>