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351" r:id="rId3"/>
    <p:sldId id="353" r:id="rId4"/>
    <p:sldId id="362" r:id="rId5"/>
    <p:sldId id="363" r:id="rId6"/>
    <p:sldId id="340" r:id="rId7"/>
    <p:sldId id="352" r:id="rId8"/>
    <p:sldId id="364" r:id="rId9"/>
    <p:sldId id="281" r:id="rId10"/>
    <p:sldId id="282" r:id="rId11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76">
          <p15:clr>
            <a:srgbClr val="A4A3A4"/>
          </p15:clr>
        </p15:guide>
        <p15:guide id="4" orient="horz" pos="576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pos="5184">
          <p15:clr>
            <a:srgbClr val="A4A3A4"/>
          </p15:clr>
        </p15:guide>
        <p15:guide id="7" pos="17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i" initials="L" lastIdx="15" clrIdx="0">
    <p:extLst>
      <p:ext uri="{19B8F6BF-5375-455C-9EA6-DF929625EA0E}">
        <p15:presenceInfo xmlns:p15="http://schemas.microsoft.com/office/powerpoint/2012/main" userId="Lev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A5C"/>
    <a:srgbClr val="666666"/>
    <a:srgbClr val="CBC4B6"/>
    <a:srgbClr val="098955"/>
    <a:srgbClr val="087649"/>
    <a:srgbClr val="D8D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6433" autoAdjust="0"/>
  </p:normalViewPr>
  <p:slideViewPr>
    <p:cSldViewPr snapToGrid="0">
      <p:cViewPr varScale="1">
        <p:scale>
          <a:sx n="78" d="100"/>
          <a:sy n="78" d="100"/>
        </p:scale>
        <p:origin x="1565" y="72"/>
      </p:cViewPr>
      <p:guideLst>
        <p:guide orient="horz" pos="2160"/>
        <p:guide pos="2880"/>
        <p:guide pos="576"/>
        <p:guide orient="horz" pos="576"/>
        <p:guide orient="horz" pos="4032"/>
        <p:guide pos="5184"/>
        <p:guide pos="1728"/>
      </p:guideLst>
    </p:cSldViewPr>
  </p:slideViewPr>
  <p:outlineViewPr>
    <p:cViewPr>
      <p:scale>
        <a:sx n="33" d="100"/>
        <a:sy n="33" d="100"/>
      </p:scale>
      <p:origin x="0" y="-16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5132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085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05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18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27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18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156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01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649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568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91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75" t="50370" r="-5099"/>
          <a:stretch/>
        </p:blipFill>
        <p:spPr>
          <a:xfrm>
            <a:off x="-701040" y="3454400"/>
            <a:ext cx="10309860" cy="340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6149" y="3648891"/>
            <a:ext cx="428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spc="3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The essentials of kosher for certified companies.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5714" y="5303520"/>
            <a:ext cx="2525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Copyright 2020 © OK Kosher Certification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9401" y="2560319"/>
            <a:ext cx="6618631" cy="1571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605307" y="1142999"/>
            <a:ext cx="8371267" cy="9176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La</a:t>
            </a:r>
            <a:r>
              <a:rPr lang="en" sz="5000" b="1" dirty="0">
                <a:solidFill>
                  <a:srgbClr val="468A5C"/>
                </a:solidFill>
                <a:latin typeface="Gotham Medium" panose="02000604030000020004" pitchFamily="50" charset="0"/>
                <a:ea typeface="Poppins"/>
                <a:cs typeface="Poppins"/>
                <a:sym typeface="Poppins"/>
              </a:rPr>
              <a:t>       </a:t>
            </a:r>
            <a:r>
              <a:rPr lang="en" sz="5000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y quienes somos.</a:t>
            </a:r>
            <a:endParaRPr sz="5000" b="1" dirty="0">
              <a:solidFill>
                <a:srgbClr val="468A5C"/>
              </a:solidFill>
              <a:latin typeface="Arial Black" panose="020B0A04020102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756338" y="463013"/>
            <a:ext cx="5172514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000" i="1" dirty="0">
                <a:solidFill>
                  <a:srgbClr val="468A5C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U</a:t>
            </a:r>
            <a:r>
              <a:rPr lang="en" sz="3000" i="1" dirty="0">
                <a:solidFill>
                  <a:srgbClr val="468A5C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n poco sobre nosotros</a:t>
            </a:r>
            <a:endParaRPr sz="3000" i="1" dirty="0">
              <a:solidFill>
                <a:srgbClr val="468A5C"/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935100" y="1954500"/>
            <a:ext cx="7447800" cy="397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81000">
              <a:lnSpc>
                <a:spcPct val="114000"/>
              </a:lnSpc>
              <a:spcBef>
                <a:spcPts val="800"/>
              </a:spcBef>
              <a:buClr>
                <a:srgbClr val="666666"/>
              </a:buClr>
              <a:buSzPts val="2400"/>
              <a:buFont typeface="Poppins Medium"/>
              <a:buChar char="●"/>
              <a:defRPr sz="2000">
                <a:solidFill>
                  <a:srgbClr val="666666"/>
                </a:solidFill>
                <a:latin typeface="Gotham Medium" panose="02000604030000020004" pitchFamily="50" charset="0"/>
                <a:ea typeface="Poppins Medium"/>
                <a:cs typeface="Poppins Medium"/>
              </a:defRPr>
            </a:lvl1pPr>
          </a:lstStyle>
          <a:p>
            <a:r>
              <a:rPr lang="en" b="1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Fundada en 1935, </a:t>
            </a:r>
            <a:r>
              <a:rPr lang="en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con la certificacion Kosher como unico enfoque, somos una </a:t>
            </a:r>
            <a:r>
              <a:rPr lang="en" b="1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organizaci</a:t>
            </a:r>
            <a:r>
              <a:rPr lang="es-MX" b="1" dirty="0" err="1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ó</a:t>
            </a:r>
            <a:r>
              <a:rPr lang="en" b="1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n sin fin de lucro</a:t>
            </a:r>
            <a:r>
              <a:rPr lang="en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 que presta servicios a la industria y a los consumidores Kosher.</a:t>
            </a:r>
            <a:endParaRPr dirty="0">
              <a:solidFill>
                <a:srgbClr val="EEEEEE">
                  <a:lumMod val="50000"/>
                </a:srgbClr>
              </a:solidFill>
              <a:latin typeface="Arial"/>
              <a:sym typeface="Poppins SemiBold"/>
            </a:endParaRPr>
          </a:p>
          <a:p>
            <a:r>
              <a:rPr lang="en" b="1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OK Kosher es el referente mundial en estandares </a:t>
            </a:r>
            <a:r>
              <a:rPr lang="en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Kosher standards in all sectors. </a:t>
            </a:r>
            <a:r>
              <a:rPr lang="en" b="1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El símbolo OK </a:t>
            </a:r>
            <a:r>
              <a:rPr lang="en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es la marca de certificación más reconocida mundialmente.</a:t>
            </a:r>
          </a:p>
          <a:p>
            <a:r>
              <a:rPr lang="en-US" dirty="0" err="1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Productos</a:t>
            </a:r>
            <a:r>
              <a:rPr lang="en-US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 </a:t>
            </a:r>
            <a:r>
              <a:rPr lang="en-US" dirty="0" err="1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certificados</a:t>
            </a:r>
            <a:r>
              <a:rPr lang="en-US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 con </a:t>
            </a:r>
            <a:r>
              <a:rPr lang="en-US" b="1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OK</a:t>
            </a:r>
            <a:r>
              <a:rPr lang="en-US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 se </a:t>
            </a:r>
            <a:r>
              <a:rPr lang="en-US" dirty="0" err="1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encuentran</a:t>
            </a:r>
            <a:r>
              <a:rPr lang="en-US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 </a:t>
            </a:r>
            <a:r>
              <a:rPr lang="en-US" b="1" dirty="0" err="1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en</a:t>
            </a:r>
            <a:r>
              <a:rPr lang="en-US" b="1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 uno de </a:t>
            </a:r>
            <a:r>
              <a:rPr lang="en-US" b="1" dirty="0" err="1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cada</a:t>
            </a:r>
            <a:r>
              <a:rPr lang="en-US" b="1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 dos o </a:t>
            </a:r>
            <a:r>
              <a:rPr lang="en-US" b="1" dirty="0" err="1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tres</a:t>
            </a:r>
            <a:r>
              <a:rPr lang="en-US" b="1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 </a:t>
            </a:r>
            <a:r>
              <a:rPr lang="en-US" b="1" dirty="0" err="1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productos</a:t>
            </a:r>
            <a:r>
              <a:rPr lang="en-US" b="1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 </a:t>
            </a:r>
            <a:r>
              <a:rPr lang="en-US" b="1" dirty="0" err="1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certificados</a:t>
            </a:r>
            <a:r>
              <a:rPr lang="en-US" b="1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 Kosher a </a:t>
            </a:r>
            <a:r>
              <a:rPr lang="en-US" b="1" dirty="0" err="1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nivel</a:t>
            </a:r>
            <a:r>
              <a:rPr lang="en-US" b="1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 </a:t>
            </a:r>
            <a:r>
              <a:rPr lang="en-US" b="1" dirty="0" err="1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mundial</a:t>
            </a:r>
            <a:r>
              <a:rPr lang="en-US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, y </a:t>
            </a:r>
            <a:r>
              <a:rPr lang="en-US" b="1" dirty="0" err="1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nuestra</a:t>
            </a:r>
            <a:r>
              <a:rPr lang="en-US" b="1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 </a:t>
            </a:r>
            <a:r>
              <a:rPr lang="en-US" b="1" dirty="0" err="1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surpervisión</a:t>
            </a:r>
            <a:r>
              <a:rPr lang="en-US" b="1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 es </a:t>
            </a:r>
            <a:r>
              <a:rPr lang="en-US" b="1" dirty="0" err="1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universalmente</a:t>
            </a:r>
            <a:r>
              <a:rPr lang="en-US" b="1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 </a:t>
            </a:r>
            <a:r>
              <a:rPr lang="en-US" b="1" dirty="0" err="1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aceptada</a:t>
            </a:r>
            <a:r>
              <a:rPr lang="en-US" b="1" dirty="0">
                <a:solidFill>
                  <a:srgbClr val="EEEEEE">
                    <a:lumMod val="50000"/>
                  </a:srgbClr>
                </a:solidFill>
                <a:latin typeface="Arial"/>
                <a:sym typeface="Poppins SemiBold"/>
              </a:rPr>
              <a:t>.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2846" y="1231310"/>
            <a:ext cx="797194" cy="740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004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838199" y="1188599"/>
            <a:ext cx="5939131" cy="24515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br>
              <a:rPr lang="en" dirty="0">
                <a:solidFill>
                  <a:srgbClr val="468A5C"/>
                </a:solidFill>
                <a:latin typeface="Arial Black" panose="020B0A04020102020204" pitchFamily="34" charset="0"/>
                <a:ea typeface="Poppins ExtraBold"/>
                <a:cs typeface="Poppins ExtraBold"/>
                <a:sym typeface="Poppins ExtraBold"/>
              </a:rPr>
            </a:br>
            <a:endParaRPr dirty="0">
              <a:solidFill>
                <a:srgbClr val="468A5C"/>
              </a:solidFill>
              <a:latin typeface="Arial Black" panose="020B0A04020102020204" pitchFamily="34" charset="0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1079266" y="1300630"/>
            <a:ext cx="7156269" cy="281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dirty="0">
                <a:solidFill>
                  <a:srgbClr val="468A5C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OK Kosher </a:t>
            </a:r>
            <a:r>
              <a:rPr lang="en" sz="3200" dirty="0">
                <a:solidFill>
                  <a:srgbClr val="468A5C"/>
                </a:solidFill>
                <a:latin typeface="+mj-lt"/>
                <a:ea typeface="Avenir"/>
                <a:cs typeface="Avenir"/>
                <a:sym typeface="Poppins ExtraBold"/>
              </a:rPr>
              <a:t>p</a:t>
            </a:r>
            <a:r>
              <a:rPr lang="en" sz="3200" dirty="0">
                <a:solidFill>
                  <a:srgbClr val="468A5C"/>
                </a:solidFill>
                <a:latin typeface="+mj-lt"/>
                <a:ea typeface="Poppins ExtraBold"/>
                <a:cs typeface="Poppins ExtraBold"/>
                <a:sym typeface="Poppins ExtraBold"/>
              </a:rPr>
              <a:t>roporciona supervisión  y certificación K</a:t>
            </a:r>
            <a:r>
              <a:rPr lang="en" sz="3200" dirty="0">
                <a:solidFill>
                  <a:srgbClr val="468A5C"/>
                </a:solidFill>
                <a:latin typeface="+mj-lt"/>
                <a:ea typeface="Avenir"/>
                <a:cs typeface="Avenir"/>
                <a:sym typeface="Poppins Medium"/>
              </a:rPr>
              <a:t>osher </a:t>
            </a:r>
            <a:r>
              <a:rPr lang="en" sz="3200" b="1" dirty="0">
                <a:solidFill>
                  <a:srgbClr val="468A5C"/>
                </a:solidFill>
                <a:latin typeface="+mj-lt"/>
                <a:ea typeface="Avenir"/>
                <a:cs typeface="Avenir"/>
                <a:sym typeface="Poppins Medium"/>
              </a:rPr>
              <a:t>para fabricantes de alimentos, bebidas,y establecimientos de servicios de alimentos y empresas en industrias relacionadas.</a:t>
            </a:r>
            <a:endParaRPr sz="3200" b="1" dirty="0">
              <a:solidFill>
                <a:srgbClr val="468A5C"/>
              </a:solidFill>
              <a:latin typeface="+mj-lt"/>
              <a:ea typeface="Avenir"/>
              <a:cs typeface="Avenir"/>
              <a:sym typeface="Avenir"/>
            </a:endParaRPr>
          </a:p>
        </p:txBody>
      </p:sp>
      <p:pic>
        <p:nvPicPr>
          <p:cNvPr id="5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1313" y="5080697"/>
            <a:ext cx="4110038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61313" y="4680587"/>
            <a:ext cx="340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468A5C"/>
                </a:solidFill>
                <a:latin typeface="Arial Black" panose="020B0A04020102020204" pitchFamily="34" charset="0"/>
              </a:rPr>
              <a:t>Nuestro </a:t>
            </a:r>
            <a:r>
              <a:rPr lang="en-US" sz="2000" i="1" dirty="0" err="1">
                <a:solidFill>
                  <a:srgbClr val="468A5C"/>
                </a:solidFill>
                <a:latin typeface="Arial Black" panose="020B0A04020102020204" pitchFamily="34" charset="0"/>
              </a:rPr>
              <a:t>lema</a:t>
            </a:r>
            <a:r>
              <a:rPr lang="en-US" sz="2000" i="1" dirty="0">
                <a:solidFill>
                  <a:srgbClr val="468A5C"/>
                </a:solidFill>
                <a:latin typeface="Arial Black" panose="020B0A04020102020204" pitchFamily="34" charset="0"/>
              </a:rPr>
              <a:t> es:</a:t>
            </a:r>
          </a:p>
        </p:txBody>
      </p:sp>
    </p:spTree>
    <p:extLst>
      <p:ext uri="{BB962C8B-B14F-4D97-AF65-F5344CB8AC3E}">
        <p14:creationId xmlns:p14="http://schemas.microsoft.com/office/powerpoint/2010/main" val="369842969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06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27214" r="-15274"/>
          <a:stretch/>
        </p:blipFill>
        <p:spPr>
          <a:xfrm>
            <a:off x="-1158323" y="0"/>
            <a:ext cx="539496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Shape 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7708" y="1464035"/>
            <a:ext cx="1592437" cy="1907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794657" y="347296"/>
            <a:ext cx="369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</a:rPr>
              <a:t>Leadership</a:t>
            </a:r>
          </a:p>
        </p:txBody>
      </p:sp>
      <p:pic>
        <p:nvPicPr>
          <p:cNvPr id="6" name="Shape 84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31132" y="326513"/>
            <a:ext cx="811009" cy="8110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72891" y="3536094"/>
            <a:ext cx="18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Rabino Berel Levy</a:t>
            </a:r>
            <a:r>
              <a:rPr lang="en-US" sz="1200" dirty="0"/>
              <a:t>, De </a:t>
            </a:r>
            <a:r>
              <a:rPr lang="en-US" sz="1200" dirty="0" err="1"/>
              <a:t>Bendita</a:t>
            </a:r>
            <a:r>
              <a:rPr lang="en-US" sz="1200" dirty="0"/>
              <a:t> Memoria</a:t>
            </a:r>
            <a:r>
              <a:rPr lang="en-US" sz="11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01640" y="3536094"/>
            <a:ext cx="211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Rabino Don Yoel Levy, </a:t>
            </a:r>
          </a:p>
          <a:p>
            <a:r>
              <a:rPr lang="en-US" sz="1200" dirty="0"/>
              <a:t>De </a:t>
            </a:r>
            <a:r>
              <a:rPr lang="en-US" sz="1200" dirty="0" err="1"/>
              <a:t>Bendita</a:t>
            </a:r>
            <a:r>
              <a:rPr lang="en-US" sz="1200" dirty="0"/>
              <a:t> Memoria.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8438" y="4162483"/>
            <a:ext cx="40271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Rabino Berel Levy se </a:t>
            </a:r>
            <a:r>
              <a:rPr lang="en-US" dirty="0" err="1"/>
              <a:t>destacó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llavar</a:t>
            </a:r>
            <a:r>
              <a:rPr lang="en-US" dirty="0"/>
              <a:t> a </a:t>
            </a:r>
            <a:r>
              <a:rPr lang="en-US" b="1" dirty="0"/>
              <a:t>OK Kosher </a:t>
            </a:r>
            <a:r>
              <a:rPr lang="en-US" dirty="0"/>
              <a:t>a un </a:t>
            </a:r>
            <a:r>
              <a:rPr lang="en-US" dirty="0" err="1"/>
              <a:t>reconocimiento</a:t>
            </a:r>
            <a:r>
              <a:rPr lang="es-MX" dirty="0"/>
              <a:t> internacional durante su liderazgo. Su hijo y sucesor, El Rabino Don Yoel Levy</a:t>
            </a:r>
            <a:r>
              <a:rPr lang="en-US" dirty="0"/>
              <a:t>, </a:t>
            </a:r>
            <a:r>
              <a:rPr lang="en-US" dirty="0" err="1"/>
              <a:t>continuó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labor </a:t>
            </a:r>
            <a:r>
              <a:rPr lang="en-US" dirty="0" err="1"/>
              <a:t>estableciendo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estandar</a:t>
            </a:r>
            <a:r>
              <a:rPr lang="en-US" dirty="0"/>
              <a:t> de las </a:t>
            </a:r>
            <a:r>
              <a:rPr lang="en-US" dirty="0" err="1"/>
              <a:t>normas</a:t>
            </a:r>
            <a:r>
              <a:rPr lang="en-US" dirty="0"/>
              <a:t> </a:t>
            </a:r>
            <a:r>
              <a:rPr lang="en-US" dirty="0" err="1"/>
              <a:t>regulatorias</a:t>
            </a:r>
            <a:r>
              <a:rPr lang="en-US" dirty="0"/>
              <a:t> Kosher hasta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fallecimiento</a:t>
            </a:r>
            <a:r>
              <a:rPr lang="en-US" dirty="0"/>
              <a:t> premature </a:t>
            </a:r>
            <a:r>
              <a:rPr lang="en-US" dirty="0" err="1"/>
              <a:t>en</a:t>
            </a:r>
            <a:r>
              <a:rPr lang="en-US" dirty="0"/>
              <a:t> la primavera del 2020. </a:t>
            </a:r>
            <a:r>
              <a:rPr lang="en-US" dirty="0" err="1"/>
              <a:t>tras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partida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b="1" dirty="0"/>
              <a:t>Consejo de </a:t>
            </a:r>
            <a:r>
              <a:rPr lang="en-US" b="1" dirty="0" err="1"/>
              <a:t>Directores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b="1" dirty="0" err="1"/>
              <a:t>comite</a:t>
            </a:r>
            <a:r>
              <a:rPr lang="en-US" b="1" dirty="0"/>
              <a:t> de Kashrut, </a:t>
            </a:r>
            <a:r>
              <a:rPr lang="en-US" dirty="0"/>
              <a:t>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b="1" dirty="0"/>
              <a:t> Equipo directive de OK Kosher </a:t>
            </a:r>
            <a:r>
              <a:rPr lang="en-US" dirty="0" err="1"/>
              <a:t>continuan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legado</a:t>
            </a:r>
            <a:r>
              <a:rPr lang="en-US" dirty="0"/>
              <a:t>, </a:t>
            </a:r>
            <a:r>
              <a:rPr lang="en-US" dirty="0" err="1"/>
              <a:t>manteniendo</a:t>
            </a:r>
            <a:r>
              <a:rPr lang="en-US" dirty="0"/>
              <a:t> a OK Kosher a la Vanguardia del Kosher 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mundial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3661" t="-1" r="4964" b="209"/>
          <a:stretch/>
        </p:blipFill>
        <p:spPr>
          <a:xfrm>
            <a:off x="6271215" y="1464035"/>
            <a:ext cx="1754324" cy="1907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25327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0C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4046874" y="4123114"/>
            <a:ext cx="2894253" cy="247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lnSpc>
                <a:spcPct val="150000"/>
              </a:lnSpc>
              <a:spcBef>
                <a:spcPts val="800"/>
              </a:spcBef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" dirty="0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New York – Oficina Global</a:t>
            </a:r>
            <a:endParaRPr dirty="0">
              <a:solidFill>
                <a:srgbClr val="666666"/>
              </a:solidFill>
              <a:latin typeface="Arial Black" panose="020B0A04020102020204" pitchFamily="34" charset="0"/>
              <a:ea typeface="Poppins SemiBold"/>
              <a:cs typeface="Poppins SemiBold"/>
              <a:sym typeface="Poppins SemiBold"/>
            </a:endParaRP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USA Florida</a:t>
            </a:r>
            <a:endParaRPr dirty="0">
              <a:solidFill>
                <a:srgbClr val="468A5C"/>
              </a:solidFill>
              <a:latin typeface="Arial Black" panose="020B0A04020102020204" pitchFamily="34" charset="0"/>
              <a:ea typeface="Poppins SemiBold"/>
              <a:cs typeface="Poppins SemiBold"/>
              <a:sym typeface="Poppins SemiBold"/>
            </a:endParaRP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USA West Coast</a:t>
            </a: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America Latina</a:t>
            </a:r>
            <a:endParaRPr dirty="0">
              <a:solidFill>
                <a:srgbClr val="468A5C"/>
              </a:solidFill>
              <a:latin typeface="Arial Black" panose="020B0A04020102020204" pitchFamily="34" charset="0"/>
              <a:ea typeface="Poppins SemiBold"/>
              <a:cs typeface="Poppins SemiBold"/>
              <a:sym typeface="Poppins SemiBold"/>
            </a:endParaRP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Israel</a:t>
            </a:r>
            <a:endParaRPr dirty="0">
              <a:solidFill>
                <a:srgbClr val="468A5C"/>
              </a:solidFill>
              <a:latin typeface="Arial Black" panose="020B0A04020102020204" pitchFamily="34" charset="0"/>
              <a:ea typeface="Poppins SemiBold"/>
              <a:cs typeface="Poppins SemiBold"/>
              <a:sym typeface="Poppins SemiBold"/>
            </a:endParaRP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Europa</a:t>
            </a: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endParaRPr dirty="0">
              <a:solidFill>
                <a:srgbClr val="468A5C"/>
              </a:solidFill>
              <a:latin typeface="Gotham Medium" panose="02000604030000020004" pitchFamily="50" charset="0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00" name="Shape 100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078" y="582016"/>
            <a:ext cx="8193724" cy="41136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98"/>
          <p:cNvSpPr txBox="1">
            <a:spLocks noGrp="1"/>
          </p:cNvSpPr>
          <p:nvPr>
            <p:ph type="ctrTitle"/>
          </p:nvPr>
        </p:nvSpPr>
        <p:spPr>
          <a:xfrm>
            <a:off x="407324" y="4438996"/>
            <a:ext cx="3815541" cy="19867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lt1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Oficinas Globales de OK Kosher</a:t>
            </a:r>
            <a:endParaRPr sz="4000" b="1" dirty="0">
              <a:solidFill>
                <a:schemeClr val="lt1"/>
              </a:solidFill>
              <a:latin typeface="Arial Black" panose="020B0A04020102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10039" y="4607408"/>
            <a:ext cx="20532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-US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China</a:t>
            </a: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-US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India</a:t>
            </a: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-US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Korea</a:t>
            </a: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-US" dirty="0" err="1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Japon</a:t>
            </a:r>
            <a:endParaRPr lang="en-US" dirty="0">
              <a:solidFill>
                <a:srgbClr val="468A5C"/>
              </a:solidFill>
              <a:latin typeface="Arial Black" panose="020B0A04020102020204" pitchFamily="34" charset="0"/>
              <a:ea typeface="Poppins SemiBold"/>
              <a:cs typeface="Poppins SemiBold"/>
              <a:sym typeface="Poppins SemiBold"/>
            </a:endParaRPr>
          </a:p>
          <a:p>
            <a:pPr marL="457200" indent="-317500">
              <a:lnSpc>
                <a:spcPct val="150000"/>
              </a:lnSpc>
              <a:buClr>
                <a:srgbClr val="468A5C"/>
              </a:buClr>
              <a:buSzPts val="1400"/>
              <a:buFont typeface="Poppins SemiBold"/>
              <a:buChar char="●"/>
            </a:pPr>
            <a:r>
              <a:rPr lang="en-US" dirty="0">
                <a:solidFill>
                  <a:srgbClr val="468A5C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 SemiBold"/>
              </a:rPr>
              <a:t>Brazil</a:t>
            </a:r>
          </a:p>
          <a:p>
            <a:pPr marL="139700">
              <a:lnSpc>
                <a:spcPct val="150000"/>
              </a:lnSpc>
              <a:buClr>
                <a:srgbClr val="468A5C"/>
              </a:buClr>
              <a:buSzPts val="1400"/>
            </a:pPr>
            <a:endParaRPr lang="en-US" dirty="0"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5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/>
          <p:cNvSpPr txBox="1"/>
          <p:nvPr/>
        </p:nvSpPr>
        <p:spPr>
          <a:xfrm>
            <a:off x="932642" y="511007"/>
            <a:ext cx="6933215" cy="111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468A5C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The Kosher Symbols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468A5C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A</a:t>
            </a:r>
            <a:r>
              <a:rPr lang="en" sz="4000" dirty="0">
                <a:solidFill>
                  <a:srgbClr val="468A5C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nd How They’re Used.</a:t>
            </a:r>
            <a:endParaRPr sz="4000" dirty="0">
              <a:solidFill>
                <a:srgbClr val="468A5C"/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6" name="Shape 196"/>
          <p:cNvSpPr txBox="1"/>
          <p:nvPr/>
        </p:nvSpPr>
        <p:spPr>
          <a:xfrm>
            <a:off x="709902" y="1654981"/>
            <a:ext cx="3773607" cy="291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>
              <a:lnSpc>
                <a:spcPct val="114000"/>
              </a:lnSpc>
              <a:spcBef>
                <a:spcPts val="800"/>
              </a:spcBef>
              <a:buClr>
                <a:srgbClr val="666666"/>
              </a:buClr>
              <a:buSzPts val="2400"/>
              <a:buFont typeface="Poppins Medium"/>
              <a:buChar char="●"/>
            </a:pPr>
            <a:r>
              <a:rPr lang="en-US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Pareve </a:t>
            </a:r>
            <a:r>
              <a:rPr lang="en-US" sz="2000" dirty="0" err="1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Néutro</a:t>
            </a:r>
            <a:endParaRPr lang="en" sz="2400" dirty="0">
              <a:solidFill>
                <a:srgbClr val="666666"/>
              </a:solidFill>
              <a:latin typeface="Arial Black" panose="020B0A04020102020204" pitchFamily="34" charset="0"/>
              <a:ea typeface="Poppins Medium"/>
              <a:cs typeface="Poppins Medium"/>
              <a:sym typeface="Poppins Medium"/>
            </a:endParaRPr>
          </a:p>
          <a:p>
            <a:pPr marL="457200" indent="-381000">
              <a:lnSpc>
                <a:spcPct val="114000"/>
              </a:lnSpc>
              <a:spcBef>
                <a:spcPts val="800"/>
              </a:spcBef>
              <a:buClr>
                <a:srgbClr val="666666"/>
              </a:buClr>
              <a:buSzPts val="2400"/>
              <a:buFont typeface="Poppins Medium"/>
              <a:buChar char="●"/>
            </a:pPr>
            <a:r>
              <a:rPr lang="en-US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Dairy   </a:t>
            </a:r>
            <a:r>
              <a:rPr lang="en-US" sz="2200" dirty="0" err="1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Lácteo</a:t>
            </a:r>
            <a:r>
              <a:rPr lang="en-US" sz="22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   </a:t>
            </a:r>
            <a:r>
              <a:rPr lang="en-US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  </a:t>
            </a:r>
            <a:r>
              <a:rPr lang="en-US" sz="2000" dirty="0">
                <a:solidFill>
                  <a:srgbClr val="468A5C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D</a:t>
            </a:r>
            <a:r>
              <a:rPr lang="en-US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   </a:t>
            </a:r>
            <a:endParaRPr lang="en" sz="2400" dirty="0">
              <a:solidFill>
                <a:srgbClr val="666666"/>
              </a:solidFill>
              <a:latin typeface="Arial Black" panose="020B0A04020102020204" pitchFamily="34" charset="0"/>
              <a:ea typeface="Poppins Medium"/>
              <a:cs typeface="Poppins Medium"/>
              <a:sym typeface="Poppins Medium"/>
            </a:endParaRPr>
          </a:p>
          <a:p>
            <a:pPr marL="457200" lvl="0" indent="-381000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 Medium"/>
              <a:buChar char="●"/>
            </a:pPr>
            <a:r>
              <a:rPr lang="en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Meat  </a:t>
            </a:r>
            <a:r>
              <a:rPr lang="en" sz="22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Cárnico     </a:t>
            </a:r>
            <a:r>
              <a:rPr lang="en" sz="2000" dirty="0">
                <a:solidFill>
                  <a:srgbClr val="468A5C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M</a:t>
            </a:r>
            <a:endParaRPr sz="2000" dirty="0">
              <a:solidFill>
                <a:srgbClr val="468A5C"/>
              </a:solidFill>
              <a:latin typeface="Arial Black" panose="020B0A04020102020204" pitchFamily="34" charset="0"/>
              <a:ea typeface="Poppins Medium"/>
              <a:cs typeface="Poppins Medium"/>
              <a:sym typeface="Poppins Medium"/>
            </a:endParaRPr>
          </a:p>
          <a:p>
            <a:pPr marL="457200" lvl="0" indent="-381000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 Medium"/>
              <a:buChar char="●"/>
            </a:pPr>
            <a:r>
              <a:rPr lang="en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Fish   </a:t>
            </a:r>
            <a:r>
              <a:rPr lang="en" sz="22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Pescado </a:t>
            </a:r>
            <a:r>
              <a:rPr lang="en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   </a:t>
            </a:r>
            <a:r>
              <a:rPr lang="en" sz="2400" dirty="0">
                <a:solidFill>
                  <a:srgbClr val="468A5C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F</a:t>
            </a:r>
            <a:endParaRPr sz="2400" dirty="0">
              <a:solidFill>
                <a:srgbClr val="666666"/>
              </a:solidFill>
              <a:latin typeface="Arial Black" panose="020B0A04020102020204" pitchFamily="34" charset="0"/>
              <a:ea typeface="Poppins Medium"/>
              <a:cs typeface="Poppins Medium"/>
              <a:sym typeface="Poppins Medium"/>
            </a:endParaRPr>
          </a:p>
          <a:p>
            <a:pPr marL="457200" lvl="0" indent="-381000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2400"/>
              <a:buFont typeface="Poppins Medium"/>
              <a:buChar char="●"/>
            </a:pPr>
            <a:r>
              <a:rPr lang="en" sz="23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Passover</a:t>
            </a:r>
            <a:r>
              <a:rPr lang="en" sz="21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 </a:t>
            </a:r>
            <a:r>
              <a:rPr lang="en" sz="20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Pesaj</a:t>
            </a:r>
            <a:r>
              <a:rPr lang="en" sz="15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     </a:t>
            </a:r>
            <a:r>
              <a:rPr lang="en" sz="2400" dirty="0">
                <a:solidFill>
                  <a:srgbClr val="468A5C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P</a:t>
            </a:r>
            <a:endParaRPr sz="2400" dirty="0">
              <a:solidFill>
                <a:srgbClr val="666666"/>
              </a:solidFill>
              <a:latin typeface="Arial Black" panose="020B0A04020102020204" pitchFamily="34" charset="0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7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6307" y="1888127"/>
            <a:ext cx="307300" cy="3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1549" y="2316718"/>
            <a:ext cx="307300" cy="3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0256" y="2911294"/>
            <a:ext cx="307300" cy="3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6307" y="3451740"/>
            <a:ext cx="307300" cy="3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0825" y="3992186"/>
            <a:ext cx="307300" cy="30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204"/>
          <p:cNvSpPr txBox="1"/>
          <p:nvPr/>
        </p:nvSpPr>
        <p:spPr>
          <a:xfrm>
            <a:off x="932642" y="4596938"/>
            <a:ext cx="7343541" cy="175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800"/>
              </a:spcBef>
            </a:pPr>
            <a:r>
              <a:rPr lang="en" sz="2000" b="1" dirty="0">
                <a:solidFill>
                  <a:srgbClr val="468A5C"/>
                </a:solidFill>
                <a:latin typeface="+mn-lt"/>
                <a:ea typeface="Poppins SemiBold"/>
                <a:cs typeface="Poppins SemiBold"/>
                <a:sym typeface="Poppins SemiBold"/>
              </a:rPr>
              <a:t>El Símbolo de OK Kosher d</a:t>
            </a:r>
            <a:r>
              <a:rPr lang="en" sz="2000" b="1" dirty="0">
                <a:solidFill>
                  <a:srgbClr val="468A5C"/>
                </a:solidFill>
                <a:ea typeface="Poppins SemiBold"/>
                <a:cs typeface="Poppins SemiBold"/>
                <a:sym typeface="Poppins SemiBold"/>
              </a:rPr>
              <a:t>ebe imprimirse de manera clara y en un tamaño grande </a:t>
            </a:r>
            <a:r>
              <a:rPr lang="en" sz="2000" dirty="0">
                <a:solidFill>
                  <a:srgbClr val="468A5C"/>
                </a:solidFill>
                <a:ea typeface="Poppins SemiBold"/>
                <a:cs typeface="Poppins SemiBold"/>
                <a:sym typeface="Poppins SemiBold"/>
              </a:rPr>
              <a:t>para que sus consumidores puedan verlo fácilmente! Tambien recomendamos que se mustre </a:t>
            </a:r>
            <a:r>
              <a:rPr lang="en" sz="2000" b="1" dirty="0">
                <a:solidFill>
                  <a:srgbClr val="468A5C"/>
                </a:solidFill>
                <a:ea typeface="Poppins SemiBold"/>
                <a:cs typeface="Poppins SemiBold"/>
                <a:sym typeface="Poppins SemiBold"/>
              </a:rPr>
              <a:t>de forma destacada en el empaque</a:t>
            </a:r>
            <a:r>
              <a:rPr lang="en" sz="2000" dirty="0">
                <a:solidFill>
                  <a:srgbClr val="468A5C"/>
                </a:solidFill>
                <a:latin typeface="+mn-lt"/>
                <a:ea typeface="Poppins SemiBold"/>
                <a:cs typeface="Poppins SemiBold"/>
                <a:sym typeface="Poppins SemiBold"/>
              </a:rPr>
              <a:t>, junto a otras certificaciones, para </a:t>
            </a:r>
            <a:r>
              <a:rPr lang="en" sz="2000" b="1" dirty="0">
                <a:solidFill>
                  <a:srgbClr val="468A5C"/>
                </a:solidFill>
                <a:latin typeface="+mn-lt"/>
                <a:ea typeface="Poppins SemiBold"/>
                <a:cs typeface="Poppins SemiBold"/>
                <a:sym typeface="Poppins SemiBold"/>
              </a:rPr>
              <a:t>maximizar su</a:t>
            </a:r>
            <a:r>
              <a:rPr lang="en" sz="2000" b="1" i="1" dirty="0">
                <a:solidFill>
                  <a:srgbClr val="468A5C"/>
                </a:solidFill>
                <a:latin typeface="+mn-lt"/>
                <a:ea typeface="Poppins SemiBold"/>
                <a:cs typeface="Poppins SemiBold"/>
                <a:sym typeface="Poppins SemiBold"/>
              </a:rPr>
              <a:t> inversión Kosher</a:t>
            </a:r>
            <a:r>
              <a:rPr lang="en" sz="2000" dirty="0">
                <a:solidFill>
                  <a:srgbClr val="468A5C"/>
                </a:solidFill>
                <a:latin typeface="+mn-lt"/>
                <a:ea typeface="Poppins SemiBold"/>
                <a:cs typeface="Poppins SemiBold"/>
                <a:sym typeface="Poppins SemiBold"/>
              </a:rPr>
              <a:t>.</a:t>
            </a:r>
            <a:endParaRPr sz="2000" dirty="0">
              <a:solidFill>
                <a:srgbClr val="468A5C"/>
              </a:solidFill>
              <a:latin typeface="+mn-lt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23" y="2048342"/>
            <a:ext cx="3043040" cy="236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9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838199" y="1188599"/>
            <a:ext cx="5939131" cy="24515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br>
              <a:rPr lang="en" dirty="0">
                <a:solidFill>
                  <a:srgbClr val="468A5C"/>
                </a:solidFill>
                <a:latin typeface="Arial Black" panose="020B0A04020102020204" pitchFamily="34" charset="0"/>
                <a:ea typeface="Poppins ExtraBold"/>
                <a:cs typeface="Poppins ExtraBold"/>
                <a:sym typeface="Poppins ExtraBold"/>
              </a:rPr>
            </a:br>
            <a:endParaRPr dirty="0">
              <a:solidFill>
                <a:srgbClr val="468A5C"/>
              </a:solidFill>
              <a:latin typeface="Arial Black" panose="020B0A04020102020204" pitchFamily="34" charset="0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" name="Shape 91"/>
          <p:cNvSpPr txBox="1"/>
          <p:nvPr/>
        </p:nvSpPr>
        <p:spPr>
          <a:xfrm>
            <a:off x="935100" y="1854158"/>
            <a:ext cx="7415100" cy="433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381000">
              <a:lnSpc>
                <a:spcPct val="114000"/>
              </a:lnSpc>
              <a:spcBef>
                <a:spcPts val="800"/>
              </a:spcBef>
              <a:buClr>
                <a:srgbClr val="666666"/>
              </a:buClr>
              <a:buSzPts val="2400"/>
              <a:buFont typeface="Poppins Medium"/>
              <a:buChar char="●"/>
              <a:defRPr sz="2000">
                <a:solidFill>
                  <a:srgbClr val="666666"/>
                </a:solidFill>
                <a:latin typeface="Gotham Medium" panose="02000604030000020004" pitchFamily="50" charset="0"/>
                <a:ea typeface="Poppins Medium"/>
                <a:cs typeface="Poppins Medium"/>
              </a:defRPr>
            </a:lvl1pPr>
          </a:lstStyle>
          <a:p>
            <a:r>
              <a:rPr lang="en-US" sz="2400" b="1" dirty="0">
                <a:latin typeface="Arial"/>
                <a:sym typeface="Poppins SemiBold"/>
              </a:rPr>
              <a:t>Más de 6,000 </a:t>
            </a:r>
            <a:r>
              <a:rPr lang="en-US" sz="2400" dirty="0" err="1">
                <a:latin typeface="Arial"/>
                <a:sym typeface="Poppins SemiBold"/>
              </a:rPr>
              <a:t>fabricantes</a:t>
            </a:r>
            <a:r>
              <a:rPr lang="en-US" sz="2400" dirty="0">
                <a:latin typeface="Arial"/>
                <a:sym typeface="Poppins SemiBold"/>
              </a:rPr>
              <a:t> </a:t>
            </a:r>
            <a:r>
              <a:rPr lang="en-US" sz="2400" dirty="0" err="1">
                <a:latin typeface="Arial"/>
                <a:sym typeface="Poppins SemiBold"/>
              </a:rPr>
              <a:t>visitados</a:t>
            </a:r>
            <a:r>
              <a:rPr lang="en-US" sz="2400" dirty="0">
                <a:latin typeface="Arial"/>
                <a:sym typeface="Poppins SemiBold"/>
              </a:rPr>
              <a:t>.</a:t>
            </a:r>
          </a:p>
          <a:p>
            <a:r>
              <a:rPr lang="en-US" sz="2400" b="1" dirty="0">
                <a:latin typeface="Arial"/>
                <a:sym typeface="Poppins SemiBold"/>
              </a:rPr>
              <a:t>Más de 600,000 </a:t>
            </a:r>
            <a:r>
              <a:rPr lang="en-US" sz="2400" dirty="0" err="1">
                <a:latin typeface="Arial"/>
                <a:sym typeface="Poppins SemiBold"/>
              </a:rPr>
              <a:t>productos</a:t>
            </a:r>
            <a:r>
              <a:rPr lang="en-US" sz="2400" dirty="0">
                <a:latin typeface="Arial"/>
                <a:sym typeface="Poppins SemiBold"/>
              </a:rPr>
              <a:t> </a:t>
            </a:r>
            <a:r>
              <a:rPr lang="en-US" sz="2400" dirty="0" err="1">
                <a:latin typeface="Arial"/>
                <a:sym typeface="Poppins SemiBold"/>
              </a:rPr>
              <a:t>certificados</a:t>
            </a:r>
            <a:r>
              <a:rPr lang="en-US" sz="2400" dirty="0">
                <a:latin typeface="Arial"/>
                <a:sym typeface="Poppins SemiBold"/>
              </a:rPr>
              <a:t>. </a:t>
            </a:r>
          </a:p>
          <a:p>
            <a:r>
              <a:rPr lang="en-US" sz="2400" b="1" dirty="0">
                <a:latin typeface="Arial"/>
                <a:sym typeface="Poppins SemiBold"/>
              </a:rPr>
              <a:t>Más de 1,880 Marcas Privadas </a:t>
            </a:r>
            <a:r>
              <a:rPr lang="en-US" sz="2400" dirty="0" err="1">
                <a:latin typeface="Arial"/>
                <a:sym typeface="Poppins SemiBold"/>
              </a:rPr>
              <a:t>que</a:t>
            </a:r>
            <a:r>
              <a:rPr lang="en-US" sz="2400" dirty="0">
                <a:latin typeface="Arial"/>
                <a:sym typeface="Poppins SemiBold"/>
              </a:rPr>
              <a:t> </a:t>
            </a:r>
            <a:r>
              <a:rPr lang="en-US" sz="2400" dirty="0" err="1">
                <a:latin typeface="Arial"/>
                <a:sym typeface="Poppins SemiBold"/>
              </a:rPr>
              <a:t>utilizan</a:t>
            </a:r>
            <a:r>
              <a:rPr lang="en-US" sz="2400" dirty="0">
                <a:latin typeface="Arial"/>
                <a:sym typeface="Poppins SemiBold"/>
              </a:rPr>
              <a:t> </a:t>
            </a:r>
            <a:r>
              <a:rPr lang="en-US" sz="2400" dirty="0" err="1">
                <a:latin typeface="Arial"/>
                <a:sym typeface="Poppins SemiBold"/>
              </a:rPr>
              <a:t>nuestros</a:t>
            </a:r>
            <a:r>
              <a:rPr lang="en-US" sz="2400" dirty="0">
                <a:latin typeface="Arial"/>
                <a:sym typeface="Poppins SemiBold"/>
              </a:rPr>
              <a:t> </a:t>
            </a:r>
            <a:r>
              <a:rPr lang="en-US" sz="2400" dirty="0" err="1">
                <a:latin typeface="Arial"/>
                <a:sym typeface="Poppins SemiBold"/>
              </a:rPr>
              <a:t>símbolo</a:t>
            </a:r>
            <a:r>
              <a:rPr lang="en-US" sz="2400" dirty="0">
                <a:latin typeface="Arial"/>
                <a:sym typeface="Poppins SemiBold"/>
              </a:rPr>
              <a:t>.</a:t>
            </a:r>
          </a:p>
          <a:p>
            <a:r>
              <a:rPr lang="en-US" sz="2400" dirty="0" err="1">
                <a:latin typeface="Arial"/>
                <a:sym typeface="Poppins SemiBold"/>
              </a:rPr>
              <a:t>Operaciones</a:t>
            </a:r>
            <a:r>
              <a:rPr lang="en-US" sz="2400" dirty="0">
                <a:latin typeface="Arial"/>
                <a:sym typeface="Poppins SemiBold"/>
              </a:rPr>
              <a:t> </a:t>
            </a:r>
            <a:r>
              <a:rPr lang="en-US" sz="2400" dirty="0" err="1">
                <a:latin typeface="Arial"/>
                <a:sym typeface="Poppins SemiBold"/>
              </a:rPr>
              <a:t>en</a:t>
            </a:r>
            <a:r>
              <a:rPr lang="en-US" sz="2400" dirty="0">
                <a:latin typeface="Arial"/>
                <a:sym typeface="Poppins SemiBold"/>
              </a:rPr>
              <a:t> </a:t>
            </a:r>
            <a:r>
              <a:rPr lang="en-US" sz="2400" b="1" dirty="0">
                <a:latin typeface="Arial"/>
                <a:sym typeface="Poppins SemiBold"/>
              </a:rPr>
              <a:t>Más de 100 </a:t>
            </a:r>
            <a:r>
              <a:rPr lang="en-US" sz="2400" b="1" dirty="0" err="1">
                <a:latin typeface="Arial"/>
                <a:sym typeface="Poppins SemiBold"/>
              </a:rPr>
              <a:t>países</a:t>
            </a:r>
            <a:r>
              <a:rPr lang="en-US" sz="2400" b="1" dirty="0">
                <a:latin typeface="Arial"/>
                <a:sym typeface="Poppins SemiBold"/>
              </a:rPr>
              <a:t>.</a:t>
            </a:r>
            <a:endParaRPr lang="en-US" sz="2400" dirty="0">
              <a:latin typeface="Arial"/>
              <a:sym typeface="Poppins SemiBold"/>
            </a:endParaRPr>
          </a:p>
          <a:p>
            <a:r>
              <a:rPr lang="en-US" sz="2400" b="1" dirty="0">
                <a:latin typeface="Arial"/>
                <a:sym typeface="Poppins SemiBold"/>
              </a:rPr>
              <a:t>Más de 800 </a:t>
            </a:r>
            <a:r>
              <a:rPr lang="en-US" sz="2400" b="1" dirty="0" err="1">
                <a:latin typeface="Arial"/>
                <a:sym typeface="Poppins SemiBold"/>
              </a:rPr>
              <a:t>Representantes</a:t>
            </a:r>
            <a:r>
              <a:rPr lang="en-US" sz="2400" b="1" dirty="0">
                <a:latin typeface="Arial"/>
                <a:sym typeface="Poppins SemiBold"/>
              </a:rPr>
              <a:t> de Campo </a:t>
            </a:r>
            <a:r>
              <a:rPr lang="en-US" sz="2400" dirty="0" err="1">
                <a:latin typeface="Arial"/>
                <a:sym typeface="Poppins SemiBold"/>
              </a:rPr>
              <a:t>Mundiales</a:t>
            </a:r>
            <a:r>
              <a:rPr lang="en-US" sz="2400" dirty="0">
                <a:latin typeface="Arial"/>
                <a:sym typeface="Poppins SemiBold"/>
              </a:rPr>
              <a:t>.</a:t>
            </a:r>
          </a:p>
          <a:p>
            <a:r>
              <a:rPr lang="en-US" sz="2400" b="1" dirty="0">
                <a:latin typeface="Arial"/>
                <a:sym typeface="Poppins SemiBold"/>
              </a:rPr>
              <a:t>Más de 90 </a:t>
            </a:r>
            <a:r>
              <a:rPr lang="en-US" sz="2400" b="1" dirty="0" err="1">
                <a:latin typeface="Arial"/>
                <a:sym typeface="Poppins SemiBold"/>
              </a:rPr>
              <a:t>Años</a:t>
            </a:r>
            <a:r>
              <a:rPr lang="en-US" sz="2400" b="1" dirty="0">
                <a:latin typeface="Arial"/>
                <a:sym typeface="Poppins SemiBold"/>
              </a:rPr>
              <a:t> </a:t>
            </a:r>
            <a:r>
              <a:rPr lang="en-US" sz="2400" dirty="0">
                <a:latin typeface="Arial"/>
                <a:sym typeface="Poppins SemiBold"/>
              </a:rPr>
              <a:t>de </a:t>
            </a:r>
            <a:r>
              <a:rPr lang="en-US" sz="2400" dirty="0" err="1">
                <a:latin typeface="Arial"/>
                <a:sym typeface="Poppins SemiBold"/>
              </a:rPr>
              <a:t>experiencia</a:t>
            </a:r>
            <a:r>
              <a:rPr lang="en-US" sz="2400" dirty="0">
                <a:latin typeface="Arial"/>
                <a:sym typeface="Poppins SemiBold"/>
              </a:rPr>
              <a:t> y </a:t>
            </a:r>
            <a:r>
              <a:rPr lang="en-US" sz="2400" dirty="0" err="1">
                <a:latin typeface="Arial"/>
                <a:sym typeface="Poppins SemiBold"/>
              </a:rPr>
              <a:t>conocimiento</a:t>
            </a:r>
            <a:r>
              <a:rPr lang="en-US" sz="2400" dirty="0">
                <a:latin typeface="Arial"/>
                <a:sym typeface="Poppins SemiBold"/>
              </a:rPr>
              <a:t>.</a:t>
            </a:r>
            <a:r>
              <a:rPr lang="en-US" sz="2400" dirty="0">
                <a:latin typeface="Arial"/>
                <a:sym typeface="Poppins Medium"/>
              </a:rPr>
              <a:t>  </a:t>
            </a:r>
          </a:p>
          <a:p>
            <a:pPr marL="76200" indent="0">
              <a:buFont typeface="Poppins Medium"/>
              <a:buNone/>
            </a:pPr>
            <a:endParaRPr lang="en-US" dirty="0">
              <a:sym typeface="Poppins SemiBold"/>
            </a:endParaRPr>
          </a:p>
        </p:txBody>
      </p:sp>
      <p:sp>
        <p:nvSpPr>
          <p:cNvPr id="5" name="Shape 90"/>
          <p:cNvSpPr txBox="1"/>
          <p:nvPr/>
        </p:nvSpPr>
        <p:spPr>
          <a:xfrm>
            <a:off x="1904847" y="671679"/>
            <a:ext cx="6691169" cy="118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800" dirty="0">
                <a:solidFill>
                  <a:srgbClr val="468A5C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E</a:t>
            </a:r>
            <a:r>
              <a:rPr lang="en" sz="4800" dirty="0">
                <a:solidFill>
                  <a:srgbClr val="468A5C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n numeros:</a:t>
            </a:r>
            <a:endParaRPr sz="4800" dirty="0">
              <a:solidFill>
                <a:srgbClr val="468A5C"/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6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5100" y="785705"/>
            <a:ext cx="952445" cy="944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26445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ctrTitle"/>
          </p:nvPr>
        </p:nvSpPr>
        <p:spPr>
          <a:xfrm>
            <a:off x="602717" y="179901"/>
            <a:ext cx="7913715" cy="18798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2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Manteniendo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 la </a:t>
            </a:r>
            <a:r>
              <a:rPr lang="en-US" sz="2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conexi</a:t>
            </a:r>
            <a:r>
              <a:rPr lang="es-MX" sz="2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ó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n con la</a:t>
            </a:r>
            <a:br>
              <a:rPr lang="en-US" sz="2400" dirty="0">
                <a:solidFill>
                  <a:srgbClr val="468A5C"/>
                </a:solidFill>
                <a:latin typeface="Arial Black" panose="020B0A04020102020204" pitchFamily="34" charset="0"/>
                <a:ea typeface="Avenir"/>
                <a:sym typeface="Poppins"/>
              </a:rPr>
            </a:br>
            <a:r>
              <a:rPr lang="en-US" sz="4000" dirty="0">
                <a:solidFill>
                  <a:srgbClr val="468A5C"/>
                </a:solidFill>
                <a:latin typeface="Arial Black" panose="020B0A04020102020204" pitchFamily="34" charset="0"/>
                <a:sym typeface="Poppins"/>
              </a:rPr>
              <a:t>Comunidad Kosher A </a:t>
            </a:r>
            <a:r>
              <a:rPr lang="en-US" sz="4000" dirty="0" err="1">
                <a:solidFill>
                  <a:srgbClr val="468A5C"/>
                </a:solidFill>
                <a:latin typeface="Arial Black" panose="020B0A04020102020204" pitchFamily="34" charset="0"/>
                <a:sym typeface="Poppins"/>
              </a:rPr>
              <a:t>Travéz</a:t>
            </a:r>
            <a:r>
              <a:rPr lang="en-US" sz="4000" dirty="0">
                <a:solidFill>
                  <a:srgbClr val="468A5C"/>
                </a:solidFill>
                <a:latin typeface="Arial Black" panose="020B0A04020102020204" pitchFamily="34" charset="0"/>
                <a:sym typeface="Poppins"/>
              </a:rPr>
              <a:t> De:</a:t>
            </a:r>
            <a:endParaRPr sz="40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6" name="Shape 150"/>
          <p:cNvSpPr txBox="1">
            <a:spLocks/>
          </p:cNvSpPr>
          <p:nvPr/>
        </p:nvSpPr>
        <p:spPr>
          <a:xfrm>
            <a:off x="371947" y="1887794"/>
            <a:ext cx="6179823" cy="2271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66666"/>
              </a:buClr>
              <a:buSzPts val="1800"/>
              <a:buFont typeface="Poppins SemiBold"/>
              <a:buChar char="➔"/>
            </a:pPr>
            <a:r>
              <a:rPr lang="en-US" sz="1800" dirty="0" err="1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Publicaciones</a:t>
            </a:r>
            <a:r>
              <a:rPr lang="en-US" sz="1800" dirty="0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 (M</a:t>
            </a:r>
            <a:r>
              <a:rPr lang="es-MX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ultilingües</a:t>
            </a:r>
            <a:r>
              <a:rPr lang="en-US" sz="1800" dirty="0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)</a:t>
            </a: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66666"/>
              </a:buClr>
              <a:buSzPts val="1800"/>
              <a:buFont typeface="Poppins SemiBold"/>
              <a:buChar char="➔"/>
            </a:pPr>
            <a:r>
              <a:rPr lang="en-US" sz="1800" dirty="0" err="1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Concientizacion</a:t>
            </a:r>
            <a:r>
              <a:rPr lang="en-US" sz="1800" dirty="0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 y </a:t>
            </a:r>
            <a:r>
              <a:rPr lang="en-US" sz="1800" dirty="0" err="1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educacion</a:t>
            </a:r>
            <a:r>
              <a:rPr lang="en-US" sz="1800" dirty="0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 Kosher</a:t>
            </a: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66666"/>
              </a:buClr>
              <a:buSzPts val="1800"/>
              <a:buFont typeface="Poppins SemiBold"/>
              <a:buChar char="➔"/>
            </a:pPr>
            <a:r>
              <a:rPr lang="en-US" sz="1800" dirty="0" err="1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Eventos</a:t>
            </a:r>
            <a:r>
              <a:rPr lang="en-US" sz="1800" dirty="0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 </a:t>
            </a:r>
            <a:r>
              <a:rPr lang="en-US" sz="1800" dirty="0" err="1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comunitarios</a:t>
            </a:r>
            <a:r>
              <a:rPr lang="en-US" sz="1800" dirty="0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 Locales</a:t>
            </a:r>
          </a:p>
          <a:p>
            <a:pPr marL="457200" indent="-342900">
              <a:lnSpc>
                <a:spcPct val="115000"/>
              </a:lnSpc>
              <a:spcBef>
                <a:spcPts val="800"/>
              </a:spcBef>
              <a:buClr>
                <a:srgbClr val="666666"/>
              </a:buClr>
              <a:buSzPts val="1800"/>
              <a:buFont typeface="Poppins SemiBold"/>
              <a:buChar char="➔"/>
            </a:pPr>
            <a:r>
              <a:rPr lang="en-US" sz="1800" dirty="0" err="1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Relaciones</a:t>
            </a:r>
            <a:r>
              <a:rPr lang="en-US" sz="1800" dirty="0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 </a:t>
            </a:r>
            <a:r>
              <a:rPr lang="en-US" sz="1800" dirty="0" err="1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Plublicas</a:t>
            </a:r>
            <a:r>
              <a:rPr lang="en-US" sz="1800" dirty="0">
                <a:solidFill>
                  <a:srgbClr val="666666"/>
                </a:solidFill>
                <a:latin typeface="Arial Black" panose="020B0A04020102020204" pitchFamily="34" charset="0"/>
                <a:ea typeface="Poppins SemiBold"/>
                <a:cs typeface="Poppins SemiBold"/>
                <a:sym typeface="Poppins"/>
              </a:rPr>
              <a:t> </a:t>
            </a:r>
          </a:p>
        </p:txBody>
      </p:sp>
      <p:pic>
        <p:nvPicPr>
          <p:cNvPr id="12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99999">
            <a:off x="560074" y="4100863"/>
            <a:ext cx="2600101" cy="3480135"/>
          </a:xfrm>
          <a:prstGeom prst="rect">
            <a:avLst/>
          </a:prstGeom>
          <a:noFill/>
          <a:ln>
            <a:noFill/>
          </a:ln>
          <a:effectLst>
            <a:outerShdw blurRad="242888" dist="114300" dir="2580000" algn="bl" rotWithShape="0">
              <a:srgbClr val="000000">
                <a:alpha val="82000"/>
              </a:srgbClr>
            </a:outerShdw>
          </a:effectLst>
        </p:spPr>
      </p:pic>
      <p:pic>
        <p:nvPicPr>
          <p:cNvPr id="13" name="Shape 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99999">
            <a:off x="1537030" y="4100863"/>
            <a:ext cx="2600101" cy="3480135"/>
          </a:xfrm>
          <a:prstGeom prst="rect">
            <a:avLst/>
          </a:prstGeom>
          <a:noFill/>
          <a:ln>
            <a:noFill/>
          </a:ln>
          <a:effectLst>
            <a:outerShdw blurRad="242888" dist="114300" dir="2580000" algn="bl" rotWithShape="0">
              <a:srgbClr val="000000">
                <a:alpha val="82000"/>
              </a:srgbClr>
            </a:outerShdw>
          </a:effectLst>
        </p:spPr>
      </p:pic>
      <p:pic>
        <p:nvPicPr>
          <p:cNvPr id="14" name="Shape 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99999">
            <a:off x="2547316" y="4100864"/>
            <a:ext cx="2600101" cy="3480135"/>
          </a:xfrm>
          <a:prstGeom prst="rect">
            <a:avLst/>
          </a:prstGeom>
          <a:noFill/>
          <a:ln>
            <a:noFill/>
          </a:ln>
          <a:effectLst>
            <a:outerShdw blurRad="242888" dist="114300" dir="2580000" algn="bl" rotWithShape="0">
              <a:srgbClr val="000000">
                <a:alpha val="82000"/>
              </a:srgbClr>
            </a:outerShdw>
          </a:effectLst>
        </p:spPr>
      </p:pic>
      <p:pic>
        <p:nvPicPr>
          <p:cNvPr id="15" name="Shape 1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99999">
            <a:off x="3545604" y="4100860"/>
            <a:ext cx="2600101" cy="3480135"/>
          </a:xfrm>
          <a:prstGeom prst="rect">
            <a:avLst/>
          </a:prstGeom>
          <a:noFill/>
          <a:ln>
            <a:noFill/>
          </a:ln>
          <a:effectLst>
            <a:outerShdw blurRad="242888" dist="114300" dir="2580000" algn="bl" rotWithShape="0">
              <a:srgbClr val="000000">
                <a:alpha val="82000"/>
              </a:srgbClr>
            </a:outerShdw>
          </a:effectLst>
        </p:spPr>
      </p:pic>
      <p:pic>
        <p:nvPicPr>
          <p:cNvPr id="16" name="Shape 157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23079" y="2106900"/>
            <a:ext cx="2848974" cy="5177814"/>
          </a:xfrm>
          <a:prstGeom prst="rect">
            <a:avLst/>
          </a:prstGeom>
          <a:noFill/>
          <a:ln>
            <a:noFill/>
          </a:ln>
          <a:effectLst>
            <a:outerShdw blurRad="214313" dist="133350" dir="5940000" algn="bl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39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669668" y="2734888"/>
            <a:ext cx="5794764" cy="259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2000" b="1" dirty="0">
                <a:latin typeface="+mn-lt"/>
              </a:rPr>
              <a:t>OK Kosher </a:t>
            </a:r>
            <a:r>
              <a:rPr lang="es-MX" sz="2000" dirty="0">
                <a:latin typeface="+mn-lt"/>
              </a:rPr>
              <a:t>está dedicado a brindar el </a:t>
            </a:r>
            <a:r>
              <a:rPr lang="es-MX" sz="2000" b="1" dirty="0">
                <a:latin typeface="+mn-lt"/>
              </a:rPr>
              <a:t>mejor servicio posible,</a:t>
            </a:r>
            <a:r>
              <a:rPr lang="es-MX" sz="2000" dirty="0">
                <a:latin typeface="+mn-lt"/>
              </a:rPr>
              <a:t> adhiriéndose a los </a:t>
            </a:r>
            <a:r>
              <a:rPr lang="es-MX" sz="2000" b="1" dirty="0">
                <a:latin typeface="+mn-lt"/>
              </a:rPr>
              <a:t>más altos estándares de la ley kosher.</a:t>
            </a:r>
            <a:r>
              <a:rPr lang="es-MX" sz="2000" dirty="0">
                <a:latin typeface="+mn-lt"/>
              </a:rPr>
              <a:t> Cuando desee cambiar una fórmula, agregar un nuevo producto, optimizar su producción o aprovechar oportunidades de marketing, </a:t>
            </a:r>
            <a:r>
              <a:rPr lang="es-MX" sz="2000" b="1" dirty="0">
                <a:latin typeface="+mn-lt"/>
              </a:rPr>
              <a:t>OK Kosher </a:t>
            </a:r>
            <a:r>
              <a:rPr lang="es-MX" sz="2000" dirty="0">
                <a:latin typeface="+mn-lt"/>
              </a:rPr>
              <a:t>estará con usted a largo plazo para ayudar a que </a:t>
            </a:r>
            <a:r>
              <a:rPr lang="es-MX" sz="2000" b="1" dirty="0">
                <a:latin typeface="+mn-lt"/>
              </a:rPr>
              <a:t>su empresa tenga éxito con kosher.</a:t>
            </a:r>
            <a:endParaRPr lang="en-US" sz="2000" b="1" dirty="0">
              <a:latin typeface="+mn-lt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ctrTitle" idx="4294967295"/>
          </p:nvPr>
        </p:nvSpPr>
        <p:spPr>
          <a:xfrm>
            <a:off x="1768350" y="2035650"/>
            <a:ext cx="55974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>
                <a:solidFill>
                  <a:srgbClr val="CBC4B6"/>
                </a:solidFill>
                <a:latin typeface="Arial Black" panose="020B0A04020102020204" pitchFamily="34" charset="0"/>
                <a:ea typeface="Poppins Black"/>
                <a:cs typeface="Poppins Black"/>
                <a:sym typeface="Poppins Black"/>
              </a:rPr>
              <a:t>ÉXITO</a:t>
            </a:r>
            <a:endParaRPr sz="5200" dirty="0">
              <a:solidFill>
                <a:srgbClr val="CBC4B6"/>
              </a:solidFill>
              <a:latin typeface="Arial Black" panose="020B0A04020102020204" pitchFamily="34" charset="0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1917289" y="1690725"/>
            <a:ext cx="5279923" cy="57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CBC4B6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Comprometidos Con El</a:t>
            </a:r>
            <a:endParaRPr sz="3000" dirty="0">
              <a:solidFill>
                <a:srgbClr val="CBC4B6"/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36961</TotalTime>
  <Words>484</Words>
  <Application>Microsoft Office PowerPoint</Application>
  <PresentationFormat>On-screen Show (4:3)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Gotham Medium</vt:lpstr>
      <vt:lpstr>Poppins Medium</vt:lpstr>
      <vt:lpstr>Poppins SemiBold</vt:lpstr>
      <vt:lpstr>Simple Light</vt:lpstr>
      <vt:lpstr>PowerPoint Presentation</vt:lpstr>
      <vt:lpstr>La       y quienes somos.</vt:lpstr>
      <vt:lpstr> </vt:lpstr>
      <vt:lpstr>PowerPoint Presentation</vt:lpstr>
      <vt:lpstr>Oficinas Globales de OK Kosher</vt:lpstr>
      <vt:lpstr>PowerPoint Presentation</vt:lpstr>
      <vt:lpstr> </vt:lpstr>
      <vt:lpstr>Manteniendo la conexión con la Comunidad Kosher A Travéz De:</vt:lpstr>
      <vt:lpstr>ÉXITO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Wilschanski, Yankel</dc:creator>
  <cp:lastModifiedBy>Swued Rabbi Eliyahu</cp:lastModifiedBy>
  <cp:revision>206</cp:revision>
  <cp:lastPrinted>2018-06-11T23:34:59Z</cp:lastPrinted>
  <dcterms:modified xsi:type="dcterms:W3CDTF">2026-01-08T15:27:05Z</dcterms:modified>
</cp:coreProperties>
</file>