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55" r:id="rId3"/>
    <p:sldId id="358" r:id="rId4"/>
    <p:sldId id="324" r:id="rId5"/>
    <p:sldId id="325" r:id="rId6"/>
    <p:sldId id="335" r:id="rId7"/>
    <p:sldId id="326" r:id="rId8"/>
    <p:sldId id="340" r:id="rId9"/>
    <p:sldId id="337" r:id="rId10"/>
    <p:sldId id="281" r:id="rId11"/>
    <p:sldId id="282" r:id="rId1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5184">
          <p15:clr>
            <a:srgbClr val="A4A3A4"/>
          </p15:clr>
        </p15:guide>
        <p15:guide id="7" pos="17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" initials="L" lastIdx="15" clrIdx="0">
    <p:extLst>
      <p:ext uri="{19B8F6BF-5375-455C-9EA6-DF929625EA0E}">
        <p15:presenceInfo xmlns:p15="http://schemas.microsoft.com/office/powerpoint/2012/main" userId="Le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955"/>
    <a:srgbClr val="468A5C"/>
    <a:srgbClr val="CCFFCC"/>
    <a:srgbClr val="666666"/>
    <a:srgbClr val="CBC4B6"/>
    <a:srgbClr val="087649"/>
    <a:srgbClr val="D8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728" y="114"/>
      </p:cViewPr>
      <p:guideLst>
        <p:guide orient="horz" pos="2160"/>
        <p:guide pos="2880"/>
        <p:guide pos="576"/>
        <p:guide orient="horz" pos="576"/>
        <p:guide orient="horz" pos="4032"/>
        <p:guide pos="5184"/>
        <p:guide pos="1728"/>
      </p:guideLst>
    </p:cSldViewPr>
  </p:slideViewPr>
  <p:outlineViewPr>
    <p:cViewPr>
      <p:scale>
        <a:sx n="33" d="100"/>
        <a:sy n="33" d="100"/>
      </p:scale>
      <p:origin x="0" y="-1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513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8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1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3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33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4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4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3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46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5" t="50370" r="-5099"/>
          <a:stretch/>
        </p:blipFill>
        <p:spPr>
          <a:xfrm>
            <a:off x="-701040" y="3454400"/>
            <a:ext cx="1030986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3779" y="3648891"/>
            <a:ext cx="450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Los </a:t>
            </a:r>
            <a:r>
              <a:rPr lang="en-US" sz="1800" spc="3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conceptos</a:t>
            </a:r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spc="3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escenciales</a:t>
            </a:r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de Kosher, para </a:t>
            </a:r>
            <a:r>
              <a:rPr lang="en-US" sz="1800" spc="3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empresas</a:t>
            </a:r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spc="3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certificadas</a:t>
            </a:r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14" y="5303520"/>
            <a:ext cx="252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Copyright 2026 © OK Kosher Certification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669668" y="2734888"/>
            <a:ext cx="5794764" cy="259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OK Kosher está dedicado a brindar el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mejor servicio posible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 mientras se adhiere a los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más altos estándares de la ley judía.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Cuando desee cambiar una fórmula, agregar un nuevo producto, optimizar su producción o aprovechar oportunidades de mercadeo, OK Kosher estará con usted a largo plazo para ayudar a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su empresa a tener éxito con kosher.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768350" y="2035650"/>
            <a:ext cx="55974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4800" b="1" dirty="0">
                <a:solidFill>
                  <a:srgbClr val="098955"/>
                </a:solidFill>
                <a:latin typeface="Arial Black" panose="020B0A04020102020204" pitchFamily="34" charset="0"/>
              </a:rPr>
              <a:t>ÉXITO</a:t>
            </a:r>
            <a:endParaRPr sz="4800" dirty="0">
              <a:solidFill>
                <a:srgbClr val="098955"/>
              </a:solidFill>
              <a:latin typeface="Arial Black" panose="020B0A04020102020204" pitchFamily="34" charset="0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2245259" y="1690725"/>
            <a:ext cx="4562947" cy="57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2200" b="1" dirty="0">
                <a:solidFill>
                  <a:srgbClr val="098955"/>
                </a:solidFill>
                <a:latin typeface="Arial Black" panose="020B0A04020102020204" pitchFamily="34" charset="0"/>
              </a:rPr>
              <a:t>COMPROMETIDOS CON EL </a:t>
            </a:r>
            <a:endParaRPr sz="2200" dirty="0">
              <a:solidFill>
                <a:srgbClr val="098955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401" y="2560319"/>
            <a:ext cx="6618631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963354" y="1716493"/>
            <a:ext cx="7156269" cy="400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200" dirty="0">
                <a:solidFill>
                  <a:srgbClr val="468A5C"/>
                </a:solidFill>
                <a:latin typeface="Arial Black" panose="020B0A04020102020204" pitchFamily="34" charset="0"/>
              </a:rPr>
              <a:t>¿Desea enriquecer el atractivo de sus productos en el mercado global?</a:t>
            </a:r>
            <a:br>
              <a:rPr lang="es-MX" sz="3200" dirty="0">
                <a:latin typeface="Arial Black" panose="020B0A04020102020204" pitchFamily="34" charset="0"/>
              </a:rPr>
            </a:br>
            <a:endParaRPr lang="en" sz="32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Poppins Medium"/>
            </a:endParaRPr>
          </a:p>
          <a:p>
            <a:pPr lvl="0"/>
            <a:r>
              <a:rPr lang="es-MX" sz="3100" dirty="0">
                <a:solidFill>
                  <a:srgbClr val="468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Permítanos ayudarle a ampliar su participación en el mercado, brindando a sus clientes la seguridad de los </a:t>
            </a:r>
            <a:r>
              <a:rPr lang="es-MX" sz="3100" i="1" dirty="0">
                <a:solidFill>
                  <a:srgbClr val="468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altos </a:t>
            </a:r>
            <a:r>
              <a:rPr lang="es-MX" sz="3100" dirty="0">
                <a:solidFill>
                  <a:srgbClr val="468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Kosher.</a:t>
            </a:r>
            <a:endParaRPr sz="3100" dirty="0">
              <a:solidFill>
                <a:srgbClr val="468A5C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8" name="Wave 7"/>
          <p:cNvSpPr/>
          <p:nvPr/>
        </p:nvSpPr>
        <p:spPr>
          <a:xfrm>
            <a:off x="2288873" y="1075125"/>
            <a:ext cx="4566253" cy="711941"/>
          </a:xfrm>
          <a:prstGeom prst="wave">
            <a:avLst/>
          </a:prstGeom>
          <a:solidFill>
            <a:srgbClr val="098955"/>
          </a:solidFill>
          <a:ln>
            <a:solidFill>
              <a:srgbClr val="098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8361" y="1214493"/>
            <a:ext cx="456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CERTIFICACIÓN CONFIABLE Y DE CALIDAD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291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19" y="616376"/>
            <a:ext cx="7221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98955"/>
                </a:solidFill>
                <a:latin typeface="Arial Black" panose="020B0A04020102020204" pitchFamily="34" charset="0"/>
              </a:rPr>
              <a:t>    </a:t>
            </a:r>
            <a:r>
              <a:rPr lang="en-US" sz="4000" b="1" dirty="0" err="1">
                <a:solidFill>
                  <a:srgbClr val="468A5C"/>
                </a:solidFill>
                <a:latin typeface="Arial Black" panose="020B0A04020102020204" pitchFamily="34" charset="0"/>
              </a:rPr>
              <a:t>Proceso</a:t>
            </a:r>
            <a:r>
              <a:rPr lang="en-US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 de </a:t>
            </a:r>
            <a:r>
              <a:rPr lang="en-US" sz="4000" b="1" dirty="0" err="1">
                <a:solidFill>
                  <a:srgbClr val="468A5C"/>
                </a:solidFill>
                <a:latin typeface="Arial Black" panose="020B0A04020102020204" pitchFamily="34" charset="0"/>
              </a:rPr>
              <a:t>Certificación</a:t>
            </a:r>
            <a:r>
              <a:rPr lang="en-US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dirty="0" err="1">
                <a:solidFill>
                  <a:srgbClr val="468A5C"/>
                </a:solidFill>
                <a:latin typeface="Arial Black" panose="020B0A04020102020204" pitchFamily="34" charset="0"/>
              </a:rPr>
              <a:t>en</a:t>
            </a:r>
            <a:r>
              <a:rPr lang="en-US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 5 Pasos</a:t>
            </a:r>
            <a:endParaRPr lang="en-US" sz="4800" dirty="0">
              <a:solidFill>
                <a:srgbClr val="098955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969819" y="2062926"/>
            <a:ext cx="7447800" cy="44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pPr marL="76200" indent="0">
              <a:lnSpc>
                <a:spcPct val="150000"/>
              </a:lnSpc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1.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Recibe una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visita inicial de inspección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por parte de un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Coordinador Rabínico (Rabino).</a:t>
            </a: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  <a:sym typeface="Poppins SemiBold"/>
            </a:endParaRPr>
          </a:p>
          <a:p>
            <a:pPr marL="76200" indent="0">
              <a:lnSpc>
                <a:spcPct val="150000"/>
              </a:lnSpc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2.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 Suministre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ingredientes, materias primas y etiquetas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para su aprobación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3.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Reciba las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directrices de Kosher personalizadas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 junto con el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Acuerdo de Certificación firmado</a:t>
            </a: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4.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Asignación de un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Representante de Campo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de OK para visitas periódicas sin previo aviso (cuando corresponda) durante el año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5. 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Emisión de su(s) </a:t>
            </a:r>
            <a:r>
              <a:rPr lang="es-MX" sz="1650" b="1" dirty="0">
                <a:latin typeface="Arial" panose="020B0604020202020204" pitchFamily="34" charset="0"/>
                <a:cs typeface="Arial" panose="020B0604020202020204" pitchFamily="34" charset="0"/>
              </a:rPr>
              <a:t>Certificado(s) OK Kosher</a:t>
            </a:r>
            <a:r>
              <a:rPr lang="es-MX" sz="1650" dirty="0">
                <a:latin typeface="Arial" panose="020B0604020202020204" pitchFamily="34" charset="0"/>
                <a:cs typeface="Arial" panose="020B0604020202020204" pitchFamily="34" charset="0"/>
              </a:rPr>
              <a:t>, momento en el cual su empresa quedará oficialmente certificada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!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819" y="616376"/>
            <a:ext cx="789422" cy="78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6177" y="1532065"/>
            <a:ext cx="7194146" cy="493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Para que cualquier producto sea certificado, OK Kosher requiere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una evaluación integral de materias primas e ingredientes</a:t>
            </a:r>
            <a:r>
              <a:rPr lang="es-MX" sz="1800" dirty="0"/>
              <a:t>.</a:t>
            </a:r>
            <a:r>
              <a:rPr lang="en-US" sz="2000" dirty="0">
                <a:solidFill>
                  <a:srgbClr val="666666"/>
                </a:solidFill>
                <a:latin typeface="+mn-lt"/>
              </a:rPr>
              <a:t> </a:t>
            </a:r>
          </a:p>
          <a:p>
            <a:pPr algn="l"/>
            <a:endParaRPr lang="en-US" sz="2000" dirty="0">
              <a:solidFill>
                <a:srgbClr val="666666"/>
              </a:solidFill>
              <a:latin typeface="+mn-lt"/>
            </a:endParaRPr>
          </a:p>
          <a:p>
            <a:pPr algn="l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Coordinador Rabínico asignado revisa la lista de ingredientes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 empresa para determinar si los productos cumplen con los requisitos necesarios. </a:t>
            </a:r>
            <a:r>
              <a:rPr lang="es-MX" sz="1800" dirty="0"/>
              <a:t>Si alguna materia prima no lo cumple, se indicará cómo sustituirla por alternativas aprobables de nuestra amplia base de datos.</a:t>
            </a:r>
            <a:endParaRPr lang="en-US" sz="2000" dirty="0">
              <a:solidFill>
                <a:srgbClr val="666666"/>
              </a:solidFill>
              <a:latin typeface="+mn-lt"/>
            </a:endParaRPr>
          </a:p>
          <a:p>
            <a:pPr algn="l"/>
            <a:br>
              <a:rPr lang="en-US" sz="1200" b="1" dirty="0">
                <a:solidFill>
                  <a:srgbClr val="666666"/>
                </a:solidFill>
                <a:latin typeface="+mn-lt"/>
              </a:rPr>
            </a:b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Los Coordinadores Rabínicos de OK Kosher se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comprometen a realizar los ajustes necesarios de una manera que funcione tanto con nuestros estándares como con los valores de su empresa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666666"/>
              </a:solidFill>
              <a:latin typeface="+mn-lt"/>
            </a:endParaRPr>
          </a:p>
          <a:p>
            <a:pPr algn="l"/>
            <a:endParaRPr lang="en-US" sz="1200" b="1" dirty="0">
              <a:solidFill>
                <a:srgbClr val="666666"/>
              </a:solidFill>
              <a:latin typeface="+mn-lt"/>
            </a:endParaRPr>
          </a:p>
          <a:p>
            <a:pPr algn="l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Algunas de las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empresas de alimentos y bebidas más grandes del mundo confían en nosotros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 sus fórmulas propietarias, que mantenemos en estricta confidencialidad</a:t>
            </a:r>
            <a:r>
              <a:rPr lang="en-US" sz="2000" dirty="0">
                <a:solidFill>
                  <a:srgbClr val="666666"/>
                </a:solidFill>
                <a:latin typeface="+mn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67" y="778012"/>
            <a:ext cx="78812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300" b="1" dirty="0">
                <a:solidFill>
                  <a:srgbClr val="468A5C"/>
                </a:solidFill>
                <a:latin typeface="Arial Black" panose="020B0A04020102020204" pitchFamily="34" charset="0"/>
              </a:rPr>
              <a:t>Datos de Materias Primas</a:t>
            </a:r>
            <a:endParaRPr lang="en-US" sz="4300" dirty="0">
              <a:solidFill>
                <a:srgbClr val="468A5C"/>
              </a:solidFill>
              <a:latin typeface="Arial Black" panose="020B0A04020102020204" pitchFamily="34" charset="0"/>
              <a:ea typeface="Poppins"/>
              <a:cs typeface="Poppi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567" y="367204"/>
            <a:ext cx="574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Cómo Puede Presentarlos</a:t>
            </a:r>
            <a:endParaRPr lang="en-US" sz="28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0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8601" y="2283484"/>
            <a:ext cx="7693879" cy="377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2000" dirty="0"/>
              <a:t>Durante el proceso de revisión de ingredientes, </a:t>
            </a:r>
            <a:r>
              <a:rPr lang="es-MX" sz="2000" b="1" dirty="0"/>
              <a:t>solicitaremos los certificados kosher de aquellos ingredientes de su fórmula </a:t>
            </a:r>
            <a:r>
              <a:rPr lang="es-MX" sz="2000" dirty="0"/>
              <a:t>que ya estén certificados. Dado que existen más de 1.000 certificadoras kosher en todo el mundo, cada una con sus propios protocolos y estándares, </a:t>
            </a:r>
            <a:r>
              <a:rPr lang="es-MX" sz="2000" b="1" dirty="0"/>
              <a:t>OK Kosher es extremadamente riguroso y solo acepta ingredientes con certificaciones en las que puede confiar plenamente.</a:t>
            </a:r>
            <a:endParaRPr lang="en-US" sz="2000" b="1" dirty="0"/>
          </a:p>
          <a:p>
            <a:pPr algn="just"/>
            <a:endParaRPr lang="en-US" sz="20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Algunos ingredientes pueden ser aceptados sin certificación kosher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 se definen como “Grupo 1”, de acuerdo con nuestras designaciones integrales de categorías kosher.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601" y="610909"/>
            <a:ext cx="8038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solidFill>
                  <a:srgbClr val="468A5C"/>
                </a:solidFill>
                <a:latin typeface="Arial Black" panose="020B0A04020102020204" pitchFamily="34" charset="0"/>
              </a:rPr>
              <a:t>Aceptación de Certificaciones Kosher Externas</a:t>
            </a:r>
            <a:br>
              <a:rPr lang="es-MX" dirty="0"/>
            </a:br>
            <a:r>
              <a:rPr lang="es-MX" sz="2800" b="1" i="1" dirty="0">
                <a:latin typeface="Arial Black" panose="020B0A04020102020204" pitchFamily="34" charset="0"/>
              </a:rPr>
              <a:t>En las Fórmulas de sus Productos</a:t>
            </a:r>
            <a:endParaRPr lang="en-US" sz="2800" b="1" i="1" dirty="0">
              <a:solidFill>
                <a:srgbClr val="666666"/>
              </a:solidFill>
              <a:latin typeface="Arial Black" panose="020B0A04020102020204" pitchFamily="34" charset="0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5486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3"/>
          <p:cNvSpPr txBox="1">
            <a:spLocks noGrp="1"/>
          </p:cNvSpPr>
          <p:nvPr>
            <p:ph type="ctrTitle" idx="4294967295"/>
          </p:nvPr>
        </p:nvSpPr>
        <p:spPr>
          <a:xfrm>
            <a:off x="719903" y="396219"/>
            <a:ext cx="6696892" cy="86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5000" b="1" dirty="0">
                <a:solidFill>
                  <a:srgbClr val="468A5C"/>
                </a:solidFill>
                <a:latin typeface="Arial Black" panose="020B0A04020102020204" pitchFamily="34" charset="0"/>
              </a:rPr>
              <a:t>Visitas Rabínicas</a:t>
            </a:r>
            <a:br>
              <a:rPr lang="en-US" sz="5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b="1" i="1" dirty="0">
                <a:latin typeface="Arial Black" panose="020B0A04020102020204" pitchFamily="34" charset="0"/>
              </a:rPr>
              <a:t>A Sus Instalaciones Incluirán</a:t>
            </a:r>
            <a:br>
              <a:rPr lang="en-US" dirty="0"/>
            </a:br>
            <a:br>
              <a:rPr lang="en-US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endParaRPr lang="en-US" sz="5400" b="1" dirty="0">
              <a:solidFill>
                <a:srgbClr val="468A5C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19903" y="1931831"/>
            <a:ext cx="7077919" cy="444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9100" indent="-342900">
              <a:lnSpc>
                <a:spcPct val="114000"/>
              </a:lnSpc>
              <a:spcAft>
                <a:spcPts val="180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pPr lvl="0"/>
            <a:r>
              <a:rPr lang="es-MX" sz="1900" b="1" dirty="0"/>
              <a:t>Visitas ejecutivas anuales </a:t>
            </a:r>
            <a:r>
              <a:rPr lang="es-MX" sz="1900" dirty="0"/>
              <a:t>del </a:t>
            </a:r>
            <a:r>
              <a:rPr lang="es-MX" sz="1900" b="1" dirty="0"/>
              <a:t>Coordinador Rabínico </a:t>
            </a:r>
            <a:r>
              <a:rPr lang="es-MX" sz="1900" dirty="0"/>
              <a:t>asignado. Cada empresa certificada cuenta con un </a:t>
            </a:r>
            <a:r>
              <a:rPr lang="es-MX" sz="1900" b="1" dirty="0"/>
              <a:t>RC</a:t>
            </a:r>
            <a:r>
              <a:rPr lang="es-MX" sz="1900" dirty="0"/>
              <a:t> dedicado que diseña un programa kosher personalizado y supervisa su correcto funcionamiento.</a:t>
            </a:r>
            <a:endParaRPr lang="en-US" sz="1900" dirty="0"/>
          </a:p>
          <a:p>
            <a:pPr lvl="0"/>
            <a:r>
              <a:rPr lang="es-MX" sz="1900" b="1" dirty="0"/>
              <a:t>Visitas no anunciadas </a:t>
            </a:r>
            <a:r>
              <a:rPr lang="es-MX" sz="1900" dirty="0"/>
              <a:t>de un </a:t>
            </a:r>
            <a:r>
              <a:rPr lang="es-MX" sz="1900" b="1" dirty="0"/>
              <a:t>Representante de Campo Rabínico</a:t>
            </a:r>
            <a:r>
              <a:rPr lang="es-MX" sz="1900" dirty="0"/>
              <a:t>, o </a:t>
            </a:r>
            <a:r>
              <a:rPr lang="es-MX" sz="1900" i="1" dirty="0" err="1"/>
              <a:t>mashguíaj</a:t>
            </a:r>
            <a:r>
              <a:rPr lang="es-MX" sz="1900" dirty="0"/>
              <a:t> en hebreo. Estos representantes están ubicados localmente cerca de cada instalación y están capacitados para inspeccionar las operaciones y asegurar el cumplimiento kosher.</a:t>
            </a:r>
            <a:endParaRPr lang="en-US" sz="1900" dirty="0"/>
          </a:p>
          <a:p>
            <a:pPr lvl="0"/>
            <a:r>
              <a:rPr lang="es-MX" sz="1900" b="1" dirty="0"/>
              <a:t>Producciones especiales </a:t>
            </a:r>
            <a:r>
              <a:rPr lang="es-MX" sz="1900" dirty="0"/>
              <a:t>y</a:t>
            </a:r>
            <a:r>
              <a:rPr lang="es-MX" sz="1900" b="1" dirty="0"/>
              <a:t> visitas de </a:t>
            </a:r>
            <a:r>
              <a:rPr lang="es-MX" sz="1900" b="1" dirty="0" err="1"/>
              <a:t>kosherización</a:t>
            </a:r>
            <a:r>
              <a:rPr lang="es-MX" sz="1900" dirty="0"/>
              <a:t>, realizadas también por un Representante de Campo de OK Kosher, cuando sea necesario.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8117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8936" y="1544320"/>
            <a:ext cx="7263685" cy="44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Revisaremos todas sus etiquetas en comparación con su lista de productos terminados antes de que se envíen a impresión.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Le proporcionamos el archivo en alta resolución de nuestro símbolo registrado,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para que pueda obtener el máximo beneficio al mostrar su estatus OK Kosher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solidFill>
                <a:srgbClr val="666666"/>
              </a:solidFill>
              <a:latin typeface="+mn-lt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empresas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certificadas reciben una guía completa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el uso más efectivo de nuestro símbolo. Esta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 la clave para optimizar el valor del kosher en su estrategia de mercadeo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666666"/>
              </a:solidFill>
              <a:latin typeface="+mn-lt"/>
            </a:endParaRPr>
          </a:p>
          <a:p>
            <a:pPr algn="just"/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Todas las etiquetas de productos terminados deben coincidir con los certificados kosher emitidos a su empresa,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garantizando precisión y claridad para el consumidor.</a:t>
            </a:r>
            <a:r>
              <a:rPr lang="en-US" sz="2000" dirty="0">
                <a:solidFill>
                  <a:srgbClr val="666666"/>
                </a:solidFill>
              </a:rPr>
              <a:t> </a:t>
            </a:r>
            <a:endParaRPr lang="en-US" sz="20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936" y="578256"/>
            <a:ext cx="77346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i="1" dirty="0">
                <a:latin typeface="Arial Black" panose="020B0A04020102020204" pitchFamily="34" charset="0"/>
              </a:rPr>
              <a:t>Maximice su Inversión en Kosher Utilizando </a:t>
            </a:r>
          </a:p>
          <a:p>
            <a:r>
              <a:rPr lang="es-MX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La Revisión de Etiquetas</a:t>
            </a:r>
          </a:p>
          <a:p>
            <a:endParaRPr lang="en-US" sz="2400" b="1" i="1" dirty="0">
              <a:solidFill>
                <a:srgbClr val="468A5C"/>
              </a:solidFill>
              <a:latin typeface="Arial Black" panose="020B0A04020102020204" pitchFamily="34" charset="0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3159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/>
          <p:cNvSpPr txBox="1"/>
          <p:nvPr/>
        </p:nvSpPr>
        <p:spPr>
          <a:xfrm>
            <a:off x="932642" y="511007"/>
            <a:ext cx="6933215" cy="111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Los Símbolos Kosher</a:t>
            </a:r>
            <a:endParaRPr lang="en-US" sz="4000" dirty="0">
              <a:solidFill>
                <a:srgbClr val="468A5C"/>
              </a:solidFill>
              <a:latin typeface="Arial Black" panose="020B0A04020102020204" pitchFamily="34" charset="0"/>
            </a:endParaRPr>
          </a:p>
          <a:p>
            <a:r>
              <a:rPr lang="es-MX" sz="4000" b="1" dirty="0">
                <a:solidFill>
                  <a:srgbClr val="468A5C"/>
                </a:solidFill>
                <a:latin typeface="Arial Black" panose="020B0A04020102020204" pitchFamily="34" charset="0"/>
              </a:rPr>
              <a:t>Y Cómo se Utilizan</a:t>
            </a:r>
            <a:endParaRPr lang="en-US" sz="4000" dirty="0">
              <a:solidFill>
                <a:srgbClr val="468A5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hape 196"/>
          <p:cNvSpPr txBox="1"/>
          <p:nvPr/>
        </p:nvSpPr>
        <p:spPr>
          <a:xfrm>
            <a:off x="833520" y="1682205"/>
            <a:ext cx="3738479" cy="291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Pareve </a:t>
            </a:r>
            <a:r>
              <a:rPr lang="en-US" sz="1500" dirty="0" err="1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Neutro</a:t>
            </a:r>
            <a:endParaRPr lang="en"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indent="-381000">
              <a:lnSpc>
                <a:spcPct val="114000"/>
              </a:lnSpc>
              <a:spcBef>
                <a:spcPts val="800"/>
              </a:spcBef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Dairy  </a:t>
            </a:r>
            <a:r>
              <a:rPr lang="en-US" sz="1600" dirty="0" err="1">
                <a:solidFill>
                  <a:srgbClr val="666666"/>
                </a:solidFill>
                <a:latin typeface="Aptos Black" panose="020F0502020204030204" pitchFamily="34" charset="0"/>
                <a:ea typeface="Poppins Medium"/>
                <a:cs typeface="Poppins Medium"/>
                <a:sym typeface="Poppins Medium"/>
              </a:rPr>
              <a:t>Lacteo</a:t>
            </a: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     </a:t>
            </a:r>
            <a:r>
              <a:rPr lang="en-US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D</a:t>
            </a:r>
            <a:r>
              <a:rPr lang="en-US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</a:t>
            </a:r>
            <a:endParaRPr lang="en"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Meat  </a:t>
            </a:r>
            <a:r>
              <a:rPr lang="en" sz="15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Carnico </a:t>
            </a: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   </a:t>
            </a:r>
            <a:r>
              <a:rPr lang="en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M</a:t>
            </a:r>
            <a:endParaRPr sz="2400" dirty="0">
              <a:solidFill>
                <a:srgbClr val="468A5C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Fish  </a:t>
            </a:r>
            <a:r>
              <a:rPr lang="en" sz="15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Pescado</a:t>
            </a: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    </a:t>
            </a:r>
            <a:r>
              <a:rPr lang="en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F</a:t>
            </a:r>
            <a:endParaRPr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  <a:p>
            <a:pPr marL="457200" lvl="0" indent="-381000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2400"/>
              <a:buFont typeface="Poppins Medium"/>
              <a:buChar char="●"/>
            </a:pP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Passover </a:t>
            </a:r>
            <a:r>
              <a:rPr lang="en" sz="12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Pascua </a:t>
            </a:r>
            <a:r>
              <a: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    </a:t>
            </a:r>
            <a:r>
              <a:rPr lang="en"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rPr>
              <a:t>P</a:t>
            </a:r>
            <a:endParaRPr sz="2400" dirty="0">
              <a:solidFill>
                <a:srgbClr val="666666"/>
              </a:solidFill>
              <a:latin typeface="Arial Black" panose="020B0A04020102020204" pitchFamily="34" charset="0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169" y="1975931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169" y="2434013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169" y="2952033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169" y="3491354"/>
            <a:ext cx="307300" cy="3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784" y="4030675"/>
            <a:ext cx="307300" cy="3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04"/>
          <p:cNvSpPr txBox="1"/>
          <p:nvPr/>
        </p:nvSpPr>
        <p:spPr>
          <a:xfrm>
            <a:off x="932642" y="4596938"/>
            <a:ext cx="7343541" cy="175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El símbolo OK Kosher debe imprimirse de manera clara y lo suficientemente grande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para que los consumidores puedan verlo fácilmente. También recomendamos que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se muestre de forma destacada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en el empaque, junto con otras certificaciones,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para maximizar su inversión en kosher.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48342"/>
            <a:ext cx="3409863" cy="23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3"/>
          <p:cNvSpPr txBox="1">
            <a:spLocks noGrp="1"/>
          </p:cNvSpPr>
          <p:nvPr>
            <p:ph type="ctrTitle" idx="4294967295"/>
          </p:nvPr>
        </p:nvSpPr>
        <p:spPr>
          <a:xfrm>
            <a:off x="725625" y="407382"/>
            <a:ext cx="7864583" cy="1434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3800" b="1" dirty="0">
                <a:solidFill>
                  <a:srgbClr val="468A5C"/>
                </a:solidFill>
                <a:latin typeface="Arial Black" panose="020B0A04020102020204" pitchFamily="34" charset="0"/>
              </a:rPr>
              <a:t>Cronograma de Certificación</a:t>
            </a:r>
            <a:br>
              <a:rPr lang="en-US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sz="2500" i="1" dirty="0">
                <a:latin typeface="Arial Black" panose="020B0A04020102020204" pitchFamily="34" charset="0"/>
              </a:rPr>
              <a:t>Cuándo Puede Comenzar a Producir Kosher</a:t>
            </a:r>
            <a:br>
              <a:rPr lang="en-US" dirty="0"/>
            </a:br>
            <a:endParaRPr lang="en-US" sz="4400" b="1" i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7" name="Shape 220"/>
          <p:cNvSpPr txBox="1"/>
          <p:nvPr/>
        </p:nvSpPr>
        <p:spPr>
          <a:xfrm>
            <a:off x="725625" y="1841679"/>
            <a:ext cx="7607006" cy="47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Nuestro objetivo es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ayudarle a cumplir con su calendario de producción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Desde completar la solicitud de certificación hasta la firma del contrato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, el proceso suele tardar solo de 4 a 6 semanas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Los factores que pueden influir incluyen la fecha de la visita inicial y la recepción y procesamiento de los datos de ingredientes y del acuerdo firmado.</a:t>
            </a:r>
            <a:endParaRPr lang="en-US" sz="2000" dirty="0">
              <a:solidFill>
                <a:srgbClr val="666666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666666"/>
              </a:solidFill>
              <a:latin typeface="+mn-lt"/>
              <a:ea typeface="Poppins"/>
              <a:cs typeface="Poppins"/>
              <a:sym typeface="Poppins"/>
            </a:endParaRP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Nuestros tiempos de respuesta son rápidos y nuestro sistema es eficiente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en todos los aspectos de la certificación, no solo en la apertura inicial de su cuenta. Ya sea que esté incorporando una instalación adicional, un </a:t>
            </a:r>
            <a:r>
              <a:rPr lang="es-MX" sz="1900" dirty="0" err="1">
                <a:latin typeface="Arial" panose="020B0604020202020204" pitchFamily="34" charset="0"/>
                <a:cs typeface="Arial" panose="020B0604020202020204" pitchFamily="34" charset="0"/>
              </a:rPr>
              <a:t>co-envasador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 o un maquilador, o simplemente necesite una rápida aprobación para el lanzamiento de nuevos productos,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damos prioridad a los tiempos de su empresa para que pueda comenzar a producir cuanto antes.</a:t>
            </a:r>
            <a:endParaRPr lang="en" sz="1900" b="1" dirty="0">
              <a:solidFill>
                <a:srgbClr val="666666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677919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36989</TotalTime>
  <Words>877</Words>
  <Application>Microsoft Office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 Black</vt:lpstr>
      <vt:lpstr>Arial</vt:lpstr>
      <vt:lpstr>Arial Black</vt:lpstr>
      <vt:lpstr>Gotham Medium</vt:lpstr>
      <vt:lpstr>Poppins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Visitas Rabínicas A Sus Instalaciones Incluirán  </vt:lpstr>
      <vt:lpstr>PowerPoint Presentation</vt:lpstr>
      <vt:lpstr>PowerPoint Presentation</vt:lpstr>
      <vt:lpstr>Cronograma de Certificación Cuándo Puede Comenzar a Producir Kosher </vt:lpstr>
      <vt:lpstr>ÉXITO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Wilschanski, Yankel</dc:creator>
  <cp:lastModifiedBy>Swued Rabbi Eliyahu</cp:lastModifiedBy>
  <cp:revision>208</cp:revision>
  <cp:lastPrinted>2018-06-11T23:34:59Z</cp:lastPrinted>
  <dcterms:modified xsi:type="dcterms:W3CDTF">2026-01-07T17:39:38Z</dcterms:modified>
</cp:coreProperties>
</file>