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895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1594" y="6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1001166" y="2209927"/>
            <a:ext cx="7141667" cy="1497329"/>
          </a:xfrm>
          <a:prstGeom prst="rect">
            <a:avLst/>
          </a:prstGeom>
        </p:spPr>
        <p:txBody>
          <a:bodyPr wrap="square" lIns="0" tIns="0" rIns="0" bIns="0">
            <a:spAutoFit/>
          </a:bodyPr>
          <a:lstStyle>
            <a:lvl1pPr>
              <a:defRPr sz="4800" b="0" i="0">
                <a:solidFill>
                  <a:srgbClr val="46895C"/>
                </a:solidFill>
                <a:latin typeface="Arial Black"/>
                <a:cs typeface="Arial Black"/>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1/8/2026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CAC4B6"/>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sz="5200" b="0" i="0">
                <a:solidFill>
                  <a:srgbClr val="CAC4B6"/>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1/8/2026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CAC4B6"/>
                </a:solidFill>
                <a:latin typeface="Arial Black"/>
                <a:cs typeface="Arial Black"/>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1/8/2026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CAC4B6"/>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1/8/2026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1/8/2026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45638" y="2126741"/>
            <a:ext cx="3244215" cy="482600"/>
          </a:xfrm>
          <a:prstGeom prst="rect">
            <a:avLst/>
          </a:prstGeom>
        </p:spPr>
        <p:txBody>
          <a:bodyPr wrap="square" lIns="0" tIns="0" rIns="0" bIns="0">
            <a:spAutoFit/>
          </a:bodyPr>
          <a:lstStyle>
            <a:lvl1pPr>
              <a:defRPr sz="3000" b="0" i="0">
                <a:solidFill>
                  <a:srgbClr val="CAC4B6"/>
                </a:solidFill>
                <a:latin typeface="Arial Black"/>
                <a:cs typeface="Arial Black"/>
              </a:defRPr>
            </a:lvl1pPr>
          </a:lstStyle>
          <a:p>
            <a:endParaRPr/>
          </a:p>
        </p:txBody>
      </p:sp>
      <p:sp>
        <p:nvSpPr>
          <p:cNvPr id="3" name="Holder 3"/>
          <p:cNvSpPr>
            <a:spLocks noGrp="1"/>
          </p:cNvSpPr>
          <p:nvPr>
            <p:ph type="body" idx="1"/>
          </p:nvPr>
        </p:nvSpPr>
        <p:spPr>
          <a:xfrm>
            <a:off x="1267460" y="2454910"/>
            <a:ext cx="6492240" cy="3006090"/>
          </a:xfrm>
          <a:prstGeom prst="rect">
            <a:avLst/>
          </a:prstGeom>
        </p:spPr>
        <p:txBody>
          <a:bodyPr wrap="square" lIns="0" tIns="0" rIns="0" bIns="0">
            <a:spAutoFit/>
          </a:bodyPr>
          <a:lstStyle>
            <a:lvl1pPr>
              <a:defRPr sz="5200" b="0" i="0">
                <a:solidFill>
                  <a:srgbClr val="CAC4B6"/>
                </a:solidFill>
                <a:latin typeface="Arial Black"/>
                <a:cs typeface="Arial Black"/>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1/8/2026</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privatelabels@ok.org"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E0DCD5"/>
          </a:solidFill>
        </p:spPr>
        <p:txBody>
          <a:bodyPr wrap="square" lIns="0" tIns="0" rIns="0" bIns="0" rtlCol="0"/>
          <a:lstStyle/>
          <a:p>
            <a:endParaRPr/>
          </a:p>
        </p:txBody>
      </p:sp>
      <p:sp>
        <p:nvSpPr>
          <p:cNvPr id="3" name="object 3"/>
          <p:cNvSpPr/>
          <p:nvPr/>
        </p:nvSpPr>
        <p:spPr>
          <a:xfrm>
            <a:off x="914400" y="1188212"/>
            <a:ext cx="7010400" cy="4456430"/>
          </a:xfrm>
          <a:custGeom>
            <a:avLst/>
            <a:gdLst/>
            <a:ahLst/>
            <a:cxnLst/>
            <a:rect l="l" t="t" r="r" b="b"/>
            <a:pathLst>
              <a:path w="7010400" h="4456430">
                <a:moveTo>
                  <a:pt x="0" y="4456176"/>
                </a:moveTo>
                <a:lnTo>
                  <a:pt x="7010400" y="4456176"/>
                </a:lnTo>
                <a:lnTo>
                  <a:pt x="7010400" y="0"/>
                </a:lnTo>
                <a:lnTo>
                  <a:pt x="0" y="0"/>
                </a:lnTo>
                <a:lnTo>
                  <a:pt x="0" y="4456176"/>
                </a:lnTo>
                <a:close/>
              </a:path>
            </a:pathLst>
          </a:custGeom>
          <a:solidFill>
            <a:srgbClr val="FFFFFF"/>
          </a:solidFill>
        </p:spPr>
        <p:txBody>
          <a:bodyPr wrap="square" lIns="0" tIns="0" rIns="0" bIns="0" rtlCol="0"/>
          <a:lstStyle/>
          <a:p>
            <a:endParaRPr/>
          </a:p>
        </p:txBody>
      </p:sp>
      <p:sp>
        <p:nvSpPr>
          <p:cNvPr id="4" name="object 4"/>
          <p:cNvSpPr/>
          <p:nvPr/>
        </p:nvSpPr>
        <p:spPr>
          <a:xfrm>
            <a:off x="3697223" y="507491"/>
            <a:ext cx="1620520" cy="1618615"/>
          </a:xfrm>
          <a:custGeom>
            <a:avLst/>
            <a:gdLst/>
            <a:ahLst/>
            <a:cxnLst/>
            <a:rect l="l" t="t" r="r" b="b"/>
            <a:pathLst>
              <a:path w="1620520" h="1618614">
                <a:moveTo>
                  <a:pt x="810005" y="0"/>
                </a:moveTo>
                <a:lnTo>
                  <a:pt x="762417" y="1373"/>
                </a:lnTo>
                <a:lnTo>
                  <a:pt x="715553" y="5444"/>
                </a:lnTo>
                <a:lnTo>
                  <a:pt x="669487" y="12136"/>
                </a:lnTo>
                <a:lnTo>
                  <a:pt x="624297" y="21373"/>
                </a:lnTo>
                <a:lnTo>
                  <a:pt x="580059" y="33080"/>
                </a:lnTo>
                <a:lnTo>
                  <a:pt x="536848" y="47179"/>
                </a:lnTo>
                <a:lnTo>
                  <a:pt x="494740" y="63597"/>
                </a:lnTo>
                <a:lnTo>
                  <a:pt x="453812" y="82256"/>
                </a:lnTo>
                <a:lnTo>
                  <a:pt x="414139" y="103080"/>
                </a:lnTo>
                <a:lnTo>
                  <a:pt x="375797" y="125994"/>
                </a:lnTo>
                <a:lnTo>
                  <a:pt x="338864" y="150922"/>
                </a:lnTo>
                <a:lnTo>
                  <a:pt x="303413" y="177788"/>
                </a:lnTo>
                <a:lnTo>
                  <a:pt x="269522" y="206515"/>
                </a:lnTo>
                <a:lnTo>
                  <a:pt x="237267" y="237029"/>
                </a:lnTo>
                <a:lnTo>
                  <a:pt x="206724" y="269253"/>
                </a:lnTo>
                <a:lnTo>
                  <a:pt x="177968" y="303111"/>
                </a:lnTo>
                <a:lnTo>
                  <a:pt x="151075" y="338527"/>
                </a:lnTo>
                <a:lnTo>
                  <a:pt x="126122" y="375426"/>
                </a:lnTo>
                <a:lnTo>
                  <a:pt x="103185" y="413731"/>
                </a:lnTo>
                <a:lnTo>
                  <a:pt x="82340" y="453367"/>
                </a:lnTo>
                <a:lnTo>
                  <a:pt x="63662" y="494258"/>
                </a:lnTo>
                <a:lnTo>
                  <a:pt x="47228" y="536327"/>
                </a:lnTo>
                <a:lnTo>
                  <a:pt x="33114" y="579499"/>
                </a:lnTo>
                <a:lnTo>
                  <a:pt x="21395" y="623698"/>
                </a:lnTo>
                <a:lnTo>
                  <a:pt x="12149" y="668847"/>
                </a:lnTo>
                <a:lnTo>
                  <a:pt x="5450" y="714872"/>
                </a:lnTo>
                <a:lnTo>
                  <a:pt x="1375" y="761696"/>
                </a:lnTo>
                <a:lnTo>
                  <a:pt x="0" y="809244"/>
                </a:lnTo>
                <a:lnTo>
                  <a:pt x="1375" y="856791"/>
                </a:lnTo>
                <a:lnTo>
                  <a:pt x="5450" y="903615"/>
                </a:lnTo>
                <a:lnTo>
                  <a:pt x="12149" y="949640"/>
                </a:lnTo>
                <a:lnTo>
                  <a:pt x="21395" y="994789"/>
                </a:lnTo>
                <a:lnTo>
                  <a:pt x="33114" y="1038988"/>
                </a:lnTo>
                <a:lnTo>
                  <a:pt x="47228" y="1082160"/>
                </a:lnTo>
                <a:lnTo>
                  <a:pt x="63662" y="1124229"/>
                </a:lnTo>
                <a:lnTo>
                  <a:pt x="82340" y="1165120"/>
                </a:lnTo>
                <a:lnTo>
                  <a:pt x="103185" y="1204756"/>
                </a:lnTo>
                <a:lnTo>
                  <a:pt x="126122" y="1243061"/>
                </a:lnTo>
                <a:lnTo>
                  <a:pt x="151075" y="1279960"/>
                </a:lnTo>
                <a:lnTo>
                  <a:pt x="177968" y="1315376"/>
                </a:lnTo>
                <a:lnTo>
                  <a:pt x="206724" y="1349234"/>
                </a:lnTo>
                <a:lnTo>
                  <a:pt x="237267" y="1381458"/>
                </a:lnTo>
                <a:lnTo>
                  <a:pt x="269522" y="1411972"/>
                </a:lnTo>
                <a:lnTo>
                  <a:pt x="303413" y="1440699"/>
                </a:lnTo>
                <a:lnTo>
                  <a:pt x="338864" y="1467565"/>
                </a:lnTo>
                <a:lnTo>
                  <a:pt x="375797" y="1492493"/>
                </a:lnTo>
                <a:lnTo>
                  <a:pt x="414139" y="1515407"/>
                </a:lnTo>
                <a:lnTo>
                  <a:pt x="453812" y="1536231"/>
                </a:lnTo>
                <a:lnTo>
                  <a:pt x="494740" y="1554890"/>
                </a:lnTo>
                <a:lnTo>
                  <a:pt x="536848" y="1571308"/>
                </a:lnTo>
                <a:lnTo>
                  <a:pt x="580059" y="1585407"/>
                </a:lnTo>
                <a:lnTo>
                  <a:pt x="624297" y="1597114"/>
                </a:lnTo>
                <a:lnTo>
                  <a:pt x="669487" y="1606351"/>
                </a:lnTo>
                <a:lnTo>
                  <a:pt x="715553" y="1613043"/>
                </a:lnTo>
                <a:lnTo>
                  <a:pt x="762417" y="1617114"/>
                </a:lnTo>
                <a:lnTo>
                  <a:pt x="810005" y="1618488"/>
                </a:lnTo>
                <a:lnTo>
                  <a:pt x="857594" y="1617114"/>
                </a:lnTo>
                <a:lnTo>
                  <a:pt x="904458" y="1613043"/>
                </a:lnTo>
                <a:lnTo>
                  <a:pt x="950524" y="1606351"/>
                </a:lnTo>
                <a:lnTo>
                  <a:pt x="995714" y="1597114"/>
                </a:lnTo>
                <a:lnTo>
                  <a:pt x="1039952" y="1585407"/>
                </a:lnTo>
                <a:lnTo>
                  <a:pt x="1083163" y="1571308"/>
                </a:lnTo>
                <a:lnTo>
                  <a:pt x="1125271" y="1554890"/>
                </a:lnTo>
                <a:lnTo>
                  <a:pt x="1166199" y="1536231"/>
                </a:lnTo>
                <a:lnTo>
                  <a:pt x="1205872" y="1515407"/>
                </a:lnTo>
                <a:lnTo>
                  <a:pt x="1244214" y="1492493"/>
                </a:lnTo>
                <a:lnTo>
                  <a:pt x="1281147" y="1467565"/>
                </a:lnTo>
                <a:lnTo>
                  <a:pt x="1316598" y="1440699"/>
                </a:lnTo>
                <a:lnTo>
                  <a:pt x="1350489" y="1411972"/>
                </a:lnTo>
                <a:lnTo>
                  <a:pt x="1382744" y="1381458"/>
                </a:lnTo>
                <a:lnTo>
                  <a:pt x="1413287" y="1349234"/>
                </a:lnTo>
                <a:lnTo>
                  <a:pt x="1442043" y="1315376"/>
                </a:lnTo>
                <a:lnTo>
                  <a:pt x="1468936" y="1279960"/>
                </a:lnTo>
                <a:lnTo>
                  <a:pt x="1493889" y="1243061"/>
                </a:lnTo>
                <a:lnTo>
                  <a:pt x="1516826" y="1204756"/>
                </a:lnTo>
                <a:lnTo>
                  <a:pt x="1537671" y="1165120"/>
                </a:lnTo>
                <a:lnTo>
                  <a:pt x="1556349" y="1124229"/>
                </a:lnTo>
                <a:lnTo>
                  <a:pt x="1572783" y="1082160"/>
                </a:lnTo>
                <a:lnTo>
                  <a:pt x="1586897" y="1038988"/>
                </a:lnTo>
                <a:lnTo>
                  <a:pt x="1598616" y="994789"/>
                </a:lnTo>
                <a:lnTo>
                  <a:pt x="1607862" y="949640"/>
                </a:lnTo>
                <a:lnTo>
                  <a:pt x="1614561" y="903615"/>
                </a:lnTo>
                <a:lnTo>
                  <a:pt x="1618636" y="856791"/>
                </a:lnTo>
                <a:lnTo>
                  <a:pt x="1620012" y="809244"/>
                </a:lnTo>
                <a:lnTo>
                  <a:pt x="1618636" y="761696"/>
                </a:lnTo>
                <a:lnTo>
                  <a:pt x="1614561" y="714872"/>
                </a:lnTo>
                <a:lnTo>
                  <a:pt x="1607862" y="668847"/>
                </a:lnTo>
                <a:lnTo>
                  <a:pt x="1598616" y="623698"/>
                </a:lnTo>
                <a:lnTo>
                  <a:pt x="1586897" y="579499"/>
                </a:lnTo>
                <a:lnTo>
                  <a:pt x="1572783" y="536327"/>
                </a:lnTo>
                <a:lnTo>
                  <a:pt x="1556349" y="494258"/>
                </a:lnTo>
                <a:lnTo>
                  <a:pt x="1537671" y="453367"/>
                </a:lnTo>
                <a:lnTo>
                  <a:pt x="1516826" y="413731"/>
                </a:lnTo>
                <a:lnTo>
                  <a:pt x="1493889" y="375426"/>
                </a:lnTo>
                <a:lnTo>
                  <a:pt x="1468936" y="338527"/>
                </a:lnTo>
                <a:lnTo>
                  <a:pt x="1442043" y="303111"/>
                </a:lnTo>
                <a:lnTo>
                  <a:pt x="1413287" y="269253"/>
                </a:lnTo>
                <a:lnTo>
                  <a:pt x="1382744" y="237029"/>
                </a:lnTo>
                <a:lnTo>
                  <a:pt x="1350489" y="206515"/>
                </a:lnTo>
                <a:lnTo>
                  <a:pt x="1316598" y="177788"/>
                </a:lnTo>
                <a:lnTo>
                  <a:pt x="1281147" y="150922"/>
                </a:lnTo>
                <a:lnTo>
                  <a:pt x="1244214" y="125994"/>
                </a:lnTo>
                <a:lnTo>
                  <a:pt x="1205872" y="103080"/>
                </a:lnTo>
                <a:lnTo>
                  <a:pt x="1166199" y="82256"/>
                </a:lnTo>
                <a:lnTo>
                  <a:pt x="1125271" y="63597"/>
                </a:lnTo>
                <a:lnTo>
                  <a:pt x="1083163" y="47179"/>
                </a:lnTo>
                <a:lnTo>
                  <a:pt x="1039952" y="33080"/>
                </a:lnTo>
                <a:lnTo>
                  <a:pt x="995714" y="21373"/>
                </a:lnTo>
                <a:lnTo>
                  <a:pt x="950524" y="12136"/>
                </a:lnTo>
                <a:lnTo>
                  <a:pt x="904458" y="5444"/>
                </a:lnTo>
                <a:lnTo>
                  <a:pt x="857594" y="1373"/>
                </a:lnTo>
                <a:lnTo>
                  <a:pt x="810005" y="0"/>
                </a:lnTo>
                <a:close/>
              </a:path>
            </a:pathLst>
          </a:custGeom>
          <a:solidFill>
            <a:srgbClr val="FFFFFF"/>
          </a:solidFill>
        </p:spPr>
        <p:txBody>
          <a:bodyPr wrap="square" lIns="0" tIns="0" rIns="0" bIns="0" rtlCol="0"/>
          <a:lstStyle/>
          <a:p>
            <a:endParaRPr/>
          </a:p>
        </p:txBody>
      </p:sp>
      <p:sp>
        <p:nvSpPr>
          <p:cNvPr id="5" name="object 5"/>
          <p:cNvSpPr/>
          <p:nvPr/>
        </p:nvSpPr>
        <p:spPr>
          <a:xfrm>
            <a:off x="3877055" y="667512"/>
            <a:ext cx="1284731" cy="1277112"/>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290572" y="5398008"/>
            <a:ext cx="4572000" cy="512445"/>
          </a:xfrm>
          <a:custGeom>
            <a:avLst/>
            <a:gdLst/>
            <a:ahLst/>
            <a:cxnLst/>
            <a:rect l="l" t="t" r="r" b="b"/>
            <a:pathLst>
              <a:path w="4572000" h="512445">
                <a:moveTo>
                  <a:pt x="0" y="512064"/>
                </a:moveTo>
                <a:lnTo>
                  <a:pt x="4572000" y="512064"/>
                </a:lnTo>
                <a:lnTo>
                  <a:pt x="4572000" y="0"/>
                </a:lnTo>
                <a:lnTo>
                  <a:pt x="0" y="0"/>
                </a:lnTo>
                <a:lnTo>
                  <a:pt x="0" y="512064"/>
                </a:lnTo>
                <a:close/>
              </a:path>
            </a:pathLst>
          </a:custGeom>
          <a:solidFill>
            <a:srgbClr val="46895C"/>
          </a:solidFill>
        </p:spPr>
        <p:txBody>
          <a:bodyPr wrap="square" lIns="0" tIns="0" rIns="0" bIns="0" rtlCol="0"/>
          <a:lstStyle/>
          <a:p>
            <a:endParaRPr/>
          </a:p>
        </p:txBody>
      </p:sp>
      <p:sp>
        <p:nvSpPr>
          <p:cNvPr id="7" name="object 7"/>
          <p:cNvSpPr txBox="1"/>
          <p:nvPr/>
        </p:nvSpPr>
        <p:spPr>
          <a:xfrm>
            <a:off x="2580258" y="5487416"/>
            <a:ext cx="3994785" cy="330835"/>
          </a:xfrm>
          <a:prstGeom prst="rect">
            <a:avLst/>
          </a:prstGeom>
        </p:spPr>
        <p:txBody>
          <a:bodyPr vert="horz" wrap="square" lIns="0" tIns="12700" rIns="0" bIns="0" rtlCol="0">
            <a:spAutoFit/>
          </a:bodyPr>
          <a:lstStyle/>
          <a:p>
            <a:pPr marL="12700" algn="just">
              <a:lnSpc>
                <a:spcPct val="100000"/>
              </a:lnSpc>
              <a:spcBef>
                <a:spcPts val="100"/>
              </a:spcBef>
            </a:pPr>
            <a:r>
              <a:rPr lang="es-MX" sz="2000" spc="-5" dirty="0">
                <a:solidFill>
                  <a:srgbClr val="FFFFFF"/>
                </a:solidFill>
                <a:latin typeface="Arial Black"/>
                <a:cs typeface="Arial Black"/>
              </a:rPr>
              <a:t>   </a:t>
            </a:r>
            <a:r>
              <a:rPr sz="2000" spc="-5" dirty="0">
                <a:solidFill>
                  <a:srgbClr val="FFFFFF"/>
                </a:solidFill>
                <a:latin typeface="Arial Black"/>
                <a:cs typeface="Arial Black"/>
              </a:rPr>
              <a:t>Kosher </a:t>
            </a:r>
            <a:r>
              <a:rPr lang="es-MX" sz="2000" spc="-5" dirty="0">
                <a:solidFill>
                  <a:srgbClr val="FFFFFF"/>
                </a:solidFill>
                <a:latin typeface="Arial Black"/>
                <a:cs typeface="Arial Black"/>
              </a:rPr>
              <a:t>Sin</a:t>
            </a:r>
            <a:r>
              <a:rPr sz="2000" spc="-50" dirty="0">
                <a:solidFill>
                  <a:srgbClr val="FFFFFF"/>
                </a:solidFill>
                <a:latin typeface="Arial Black"/>
                <a:cs typeface="Arial Black"/>
              </a:rPr>
              <a:t> </a:t>
            </a:r>
            <a:r>
              <a:rPr sz="2000" dirty="0" err="1">
                <a:solidFill>
                  <a:srgbClr val="FFFFFF"/>
                </a:solidFill>
                <a:latin typeface="Arial Black"/>
                <a:cs typeface="Arial Black"/>
              </a:rPr>
              <a:t>Compromis</a:t>
            </a:r>
            <a:r>
              <a:rPr lang="es-MX" sz="2000" dirty="0">
                <a:solidFill>
                  <a:srgbClr val="FFFFFF"/>
                </a:solidFill>
                <a:latin typeface="Arial Black"/>
                <a:cs typeface="Arial Black"/>
              </a:rPr>
              <a:t>os</a:t>
            </a:r>
            <a:endParaRPr sz="2000" dirty="0">
              <a:latin typeface="Arial Black"/>
              <a:cs typeface="Arial Black"/>
            </a:endParaRPr>
          </a:p>
        </p:txBody>
      </p:sp>
      <p:sp>
        <p:nvSpPr>
          <p:cNvPr id="8" name="object 8"/>
          <p:cNvSpPr txBox="1">
            <a:spLocks noGrp="1"/>
          </p:cNvSpPr>
          <p:nvPr>
            <p:ph type="title"/>
          </p:nvPr>
        </p:nvSpPr>
        <p:spPr>
          <a:xfrm>
            <a:off x="2295270" y="2628392"/>
            <a:ext cx="4506595" cy="788035"/>
          </a:xfrm>
          <a:prstGeom prst="rect">
            <a:avLst/>
          </a:prstGeom>
        </p:spPr>
        <p:txBody>
          <a:bodyPr vert="horz" wrap="square" lIns="0" tIns="13335" rIns="0" bIns="0" rtlCol="0">
            <a:spAutoFit/>
          </a:bodyPr>
          <a:lstStyle/>
          <a:p>
            <a:pPr marL="12700">
              <a:lnSpc>
                <a:spcPct val="100000"/>
              </a:lnSpc>
              <a:spcBef>
                <a:spcPts val="105"/>
              </a:spcBef>
            </a:pPr>
            <a:r>
              <a:rPr sz="5000" u="heavy" dirty="0">
                <a:solidFill>
                  <a:srgbClr val="9F9B92"/>
                </a:solidFill>
                <a:uFill>
                  <a:solidFill>
                    <a:srgbClr val="9F9B92"/>
                  </a:solidFill>
                </a:uFill>
              </a:rPr>
              <a:t>KOSHER</a:t>
            </a:r>
            <a:r>
              <a:rPr sz="5000" u="heavy" spc="-95" dirty="0">
                <a:solidFill>
                  <a:srgbClr val="9F9B92"/>
                </a:solidFill>
                <a:uFill>
                  <a:solidFill>
                    <a:srgbClr val="9F9B92"/>
                  </a:solidFill>
                </a:uFill>
              </a:rPr>
              <a:t> </a:t>
            </a:r>
            <a:r>
              <a:rPr sz="5000" u="heavy" dirty="0">
                <a:solidFill>
                  <a:srgbClr val="9F9B92"/>
                </a:solidFill>
                <a:uFill>
                  <a:solidFill>
                    <a:srgbClr val="9F9B92"/>
                  </a:solidFill>
                </a:uFill>
              </a:rPr>
              <a:t>101</a:t>
            </a:r>
            <a:endParaRPr sz="5000"/>
          </a:p>
        </p:txBody>
      </p:sp>
      <p:sp>
        <p:nvSpPr>
          <p:cNvPr id="9" name="object 9"/>
          <p:cNvSpPr txBox="1"/>
          <p:nvPr/>
        </p:nvSpPr>
        <p:spPr>
          <a:xfrm>
            <a:off x="1524000" y="3360311"/>
            <a:ext cx="6095999" cy="816249"/>
          </a:xfrm>
          <a:prstGeom prst="rect">
            <a:avLst/>
          </a:prstGeom>
        </p:spPr>
        <p:txBody>
          <a:bodyPr vert="horz" wrap="square" lIns="0" tIns="127635" rIns="0" bIns="0" rtlCol="0">
            <a:spAutoFit/>
          </a:bodyPr>
          <a:lstStyle/>
          <a:p>
            <a:pPr marR="120014" algn="ctr">
              <a:lnSpc>
                <a:spcPct val="100000"/>
              </a:lnSpc>
              <a:spcBef>
                <a:spcPts val="1005"/>
              </a:spcBef>
            </a:pPr>
            <a:r>
              <a:rPr sz="2000" dirty="0">
                <a:solidFill>
                  <a:srgbClr val="9F9B92"/>
                </a:solidFill>
                <a:latin typeface="Arial Black"/>
                <a:cs typeface="Arial Black"/>
              </a:rPr>
              <a:t>De</a:t>
            </a:r>
            <a:r>
              <a:rPr lang="es-MX" sz="2000" dirty="0" err="1">
                <a:solidFill>
                  <a:srgbClr val="9F9B92"/>
                </a:solidFill>
                <a:latin typeface="Arial Black"/>
                <a:cs typeface="Arial Black"/>
              </a:rPr>
              <a:t>smitificando</a:t>
            </a:r>
            <a:r>
              <a:rPr sz="2000" spc="-35" dirty="0">
                <a:solidFill>
                  <a:srgbClr val="9F9B92"/>
                </a:solidFill>
                <a:latin typeface="Arial Black"/>
                <a:cs typeface="Arial Black"/>
              </a:rPr>
              <a:t> </a:t>
            </a:r>
            <a:r>
              <a:rPr sz="2000" spc="-5" dirty="0">
                <a:solidFill>
                  <a:srgbClr val="9F9B92"/>
                </a:solidFill>
                <a:latin typeface="Arial Black"/>
                <a:cs typeface="Arial Black"/>
              </a:rPr>
              <a:t>Kosher</a:t>
            </a:r>
            <a:endParaRPr sz="2000" dirty="0">
              <a:latin typeface="Arial Black"/>
              <a:cs typeface="Arial Black"/>
            </a:endParaRPr>
          </a:p>
          <a:p>
            <a:pPr marL="12700">
              <a:lnSpc>
                <a:spcPct val="100000"/>
              </a:lnSpc>
              <a:spcBef>
                <a:spcPts val="810"/>
              </a:spcBef>
            </a:pPr>
            <a:r>
              <a:rPr lang="es-MX" spc="-5" dirty="0">
                <a:solidFill>
                  <a:srgbClr val="B1B1B1"/>
                </a:solidFill>
                <a:latin typeface="Arial"/>
                <a:cs typeface="Arial"/>
              </a:rPr>
              <a:t>Los fundamentos del K</a:t>
            </a:r>
            <a:r>
              <a:rPr sz="1800" spc="-5" dirty="0" err="1">
                <a:solidFill>
                  <a:srgbClr val="B1B1B1"/>
                </a:solidFill>
                <a:latin typeface="Arial"/>
                <a:cs typeface="Arial"/>
              </a:rPr>
              <a:t>osher</a:t>
            </a:r>
            <a:r>
              <a:rPr lang="es-MX" sz="1800" spc="-5" dirty="0">
                <a:solidFill>
                  <a:srgbClr val="B1B1B1"/>
                </a:solidFill>
                <a:latin typeface="Arial"/>
                <a:cs typeface="Arial"/>
              </a:rPr>
              <a:t> para empresas certificadas</a:t>
            </a:r>
            <a:r>
              <a:rPr sz="1800" spc="-5" dirty="0">
                <a:solidFill>
                  <a:srgbClr val="B1B1B1"/>
                </a:solidFill>
                <a:latin typeface="Arial"/>
                <a:cs typeface="Arial"/>
              </a:rPr>
              <a:t>.</a:t>
            </a:r>
            <a:endParaRPr sz="1800" dirty="0">
              <a:latin typeface="Arial"/>
              <a:cs typeface="Arial"/>
            </a:endParaRPr>
          </a:p>
        </p:txBody>
      </p:sp>
      <p:sp>
        <p:nvSpPr>
          <p:cNvPr id="10" name="object 10"/>
          <p:cNvSpPr txBox="1"/>
          <p:nvPr/>
        </p:nvSpPr>
        <p:spPr>
          <a:xfrm>
            <a:off x="3561715" y="2149220"/>
            <a:ext cx="1971039" cy="228909"/>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46895C"/>
                </a:solidFill>
                <a:latin typeface="Arial"/>
                <a:cs typeface="Arial"/>
              </a:rPr>
              <a:t>E</a:t>
            </a:r>
            <a:r>
              <a:rPr lang="es-MX" sz="1400" b="1" spc="-5" dirty="0">
                <a:solidFill>
                  <a:srgbClr val="46895C"/>
                </a:solidFill>
                <a:latin typeface="Arial"/>
                <a:cs typeface="Arial"/>
              </a:rPr>
              <a:t>L SELLO DE</a:t>
            </a:r>
            <a:r>
              <a:rPr sz="1400" b="1" spc="-75" dirty="0">
                <a:solidFill>
                  <a:srgbClr val="46895C"/>
                </a:solidFill>
                <a:latin typeface="Arial"/>
                <a:cs typeface="Arial"/>
              </a:rPr>
              <a:t> </a:t>
            </a:r>
            <a:r>
              <a:rPr sz="1400" b="1" spc="-5" dirty="0">
                <a:solidFill>
                  <a:srgbClr val="46895C"/>
                </a:solidFill>
                <a:latin typeface="Arial"/>
                <a:cs typeface="Arial"/>
              </a:rPr>
              <a:t>KOSHER</a:t>
            </a:r>
            <a:endParaRPr sz="1400" dirty="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387465"/>
          </a:xfrm>
          <a:custGeom>
            <a:avLst/>
            <a:gdLst/>
            <a:ahLst/>
            <a:cxnLst/>
            <a:rect l="l" t="t" r="r" b="b"/>
            <a:pathLst>
              <a:path w="9144000" h="6387465">
                <a:moveTo>
                  <a:pt x="0" y="6387084"/>
                </a:moveTo>
                <a:lnTo>
                  <a:pt x="9144000" y="6387084"/>
                </a:lnTo>
                <a:lnTo>
                  <a:pt x="9144000" y="0"/>
                </a:lnTo>
                <a:lnTo>
                  <a:pt x="0" y="0"/>
                </a:lnTo>
                <a:lnTo>
                  <a:pt x="0" y="6387084"/>
                </a:lnTo>
                <a:close/>
              </a:path>
            </a:pathLst>
          </a:custGeom>
          <a:solidFill>
            <a:srgbClr val="EDEDED"/>
          </a:solidFill>
        </p:spPr>
        <p:txBody>
          <a:bodyPr wrap="square" lIns="0" tIns="0" rIns="0" bIns="0" rtlCol="0"/>
          <a:lstStyle/>
          <a:p>
            <a:endParaRPr/>
          </a:p>
        </p:txBody>
      </p:sp>
      <p:sp>
        <p:nvSpPr>
          <p:cNvPr id="3" name="object 3"/>
          <p:cNvSpPr txBox="1">
            <a:spLocks noGrp="1"/>
          </p:cNvSpPr>
          <p:nvPr>
            <p:ph type="title"/>
          </p:nvPr>
        </p:nvSpPr>
        <p:spPr>
          <a:xfrm>
            <a:off x="484631" y="1068983"/>
            <a:ext cx="8249791" cy="1991571"/>
          </a:xfrm>
          <a:prstGeom prst="rect">
            <a:avLst/>
          </a:prstGeom>
        </p:spPr>
        <p:txBody>
          <a:bodyPr vert="horz" wrap="square" lIns="0" tIns="16510" rIns="0" bIns="0" rtlCol="0">
            <a:spAutoFit/>
          </a:bodyPr>
          <a:lstStyle/>
          <a:p>
            <a:pPr marL="59690" algn="ctr">
              <a:lnSpc>
                <a:spcPts val="3985"/>
              </a:lnSpc>
              <a:spcBef>
                <a:spcPts val="130"/>
              </a:spcBef>
            </a:pPr>
            <a:r>
              <a:rPr lang="es-MX" sz="3350" i="1" spc="-80" dirty="0">
                <a:solidFill>
                  <a:srgbClr val="7E7E7E"/>
                </a:solidFill>
              </a:rPr>
              <a:t>E</a:t>
            </a:r>
            <a:r>
              <a:rPr lang="es-MX" sz="3350" i="1" spc="-80" dirty="0">
                <a:solidFill>
                  <a:srgbClr val="7E7E7E"/>
                </a:solidFill>
                <a:latin typeface="Arial Black"/>
                <a:cs typeface="Arial Black"/>
              </a:rPr>
              <a:t>ntremos en algunas </a:t>
            </a:r>
            <a:endParaRPr sz="3350" dirty="0">
              <a:latin typeface="Arial Black"/>
              <a:cs typeface="Arial Black"/>
            </a:endParaRPr>
          </a:p>
          <a:p>
            <a:pPr algn="ctr">
              <a:lnSpc>
                <a:spcPts val="5725"/>
              </a:lnSpc>
            </a:pPr>
            <a:r>
              <a:rPr sz="4800" dirty="0">
                <a:solidFill>
                  <a:srgbClr val="46895C"/>
                </a:solidFill>
              </a:rPr>
              <a:t>R</a:t>
            </a:r>
            <a:r>
              <a:rPr lang="es-MX" sz="4800" dirty="0" err="1">
                <a:solidFill>
                  <a:srgbClr val="46895C"/>
                </a:solidFill>
              </a:rPr>
              <a:t>eg</a:t>
            </a:r>
            <a:r>
              <a:rPr sz="4800" dirty="0">
                <a:solidFill>
                  <a:srgbClr val="46895C"/>
                </a:solidFill>
              </a:rPr>
              <a:t>l</a:t>
            </a:r>
            <a:r>
              <a:rPr lang="es-MX" sz="4800" dirty="0">
                <a:solidFill>
                  <a:srgbClr val="46895C"/>
                </a:solidFill>
              </a:rPr>
              <a:t>a</a:t>
            </a:r>
            <a:r>
              <a:rPr sz="4800" dirty="0">
                <a:solidFill>
                  <a:srgbClr val="46895C"/>
                </a:solidFill>
              </a:rPr>
              <a:t>s </a:t>
            </a:r>
            <a:r>
              <a:rPr lang="es-MX" sz="4800" dirty="0">
                <a:solidFill>
                  <a:srgbClr val="46895C"/>
                </a:solidFill>
              </a:rPr>
              <a:t>básicas del</a:t>
            </a:r>
            <a:r>
              <a:rPr sz="4800" spc="-95" dirty="0">
                <a:solidFill>
                  <a:srgbClr val="46895C"/>
                </a:solidFill>
              </a:rPr>
              <a:t> </a:t>
            </a:r>
            <a:r>
              <a:rPr sz="4800" dirty="0">
                <a:solidFill>
                  <a:srgbClr val="46895C"/>
                </a:solidFill>
              </a:rPr>
              <a:t>Kosher.</a:t>
            </a:r>
            <a:endParaRPr sz="4800" dirty="0"/>
          </a:p>
        </p:txBody>
      </p:sp>
      <p:sp>
        <p:nvSpPr>
          <p:cNvPr id="4" name="object 4"/>
          <p:cNvSpPr/>
          <p:nvPr/>
        </p:nvSpPr>
        <p:spPr>
          <a:xfrm>
            <a:off x="484631" y="3008376"/>
            <a:ext cx="1769745" cy="1769745"/>
          </a:xfrm>
          <a:custGeom>
            <a:avLst/>
            <a:gdLst/>
            <a:ahLst/>
            <a:cxnLst/>
            <a:rect l="l" t="t" r="r" b="b"/>
            <a:pathLst>
              <a:path w="1769745" h="1769745">
                <a:moveTo>
                  <a:pt x="884682" y="0"/>
                </a:moveTo>
                <a:lnTo>
                  <a:pt x="836142" y="1309"/>
                </a:lnTo>
                <a:lnTo>
                  <a:pt x="788286" y="5191"/>
                </a:lnTo>
                <a:lnTo>
                  <a:pt x="741182" y="11579"/>
                </a:lnTo>
                <a:lnTo>
                  <a:pt x="694897" y="20406"/>
                </a:lnTo>
                <a:lnTo>
                  <a:pt x="649499" y="31603"/>
                </a:lnTo>
                <a:lnTo>
                  <a:pt x="605054" y="45104"/>
                </a:lnTo>
                <a:lnTo>
                  <a:pt x="561631" y="60840"/>
                </a:lnTo>
                <a:lnTo>
                  <a:pt x="519298" y="78745"/>
                </a:lnTo>
                <a:lnTo>
                  <a:pt x="478120" y="98751"/>
                </a:lnTo>
                <a:lnTo>
                  <a:pt x="438166" y="120791"/>
                </a:lnTo>
                <a:lnTo>
                  <a:pt x="399504" y="144796"/>
                </a:lnTo>
                <a:lnTo>
                  <a:pt x="362201" y="170700"/>
                </a:lnTo>
                <a:lnTo>
                  <a:pt x="326323" y="198434"/>
                </a:lnTo>
                <a:lnTo>
                  <a:pt x="291940" y="227933"/>
                </a:lnTo>
                <a:lnTo>
                  <a:pt x="259118" y="259127"/>
                </a:lnTo>
                <a:lnTo>
                  <a:pt x="227924" y="291950"/>
                </a:lnTo>
                <a:lnTo>
                  <a:pt x="198426" y="326334"/>
                </a:lnTo>
                <a:lnTo>
                  <a:pt x="170692" y="362212"/>
                </a:lnTo>
                <a:lnTo>
                  <a:pt x="144789" y="399515"/>
                </a:lnTo>
                <a:lnTo>
                  <a:pt x="120785" y="438178"/>
                </a:lnTo>
                <a:lnTo>
                  <a:pt x="98746" y="478131"/>
                </a:lnTo>
                <a:lnTo>
                  <a:pt x="78741" y="519308"/>
                </a:lnTo>
                <a:lnTo>
                  <a:pt x="60837" y="561642"/>
                </a:lnTo>
                <a:lnTo>
                  <a:pt x="45101" y="605064"/>
                </a:lnTo>
                <a:lnTo>
                  <a:pt x="31601" y="649507"/>
                </a:lnTo>
                <a:lnTo>
                  <a:pt x="20405" y="694905"/>
                </a:lnTo>
                <a:lnTo>
                  <a:pt x="11579" y="741188"/>
                </a:lnTo>
                <a:lnTo>
                  <a:pt x="5191" y="788290"/>
                </a:lnTo>
                <a:lnTo>
                  <a:pt x="1309" y="836144"/>
                </a:lnTo>
                <a:lnTo>
                  <a:pt x="0" y="884682"/>
                </a:lnTo>
                <a:lnTo>
                  <a:pt x="1309" y="933219"/>
                </a:lnTo>
                <a:lnTo>
                  <a:pt x="5191" y="981073"/>
                </a:lnTo>
                <a:lnTo>
                  <a:pt x="11579" y="1028175"/>
                </a:lnTo>
                <a:lnTo>
                  <a:pt x="20405" y="1074458"/>
                </a:lnTo>
                <a:lnTo>
                  <a:pt x="31601" y="1119856"/>
                </a:lnTo>
                <a:lnTo>
                  <a:pt x="45101" y="1164299"/>
                </a:lnTo>
                <a:lnTo>
                  <a:pt x="60837" y="1207721"/>
                </a:lnTo>
                <a:lnTo>
                  <a:pt x="78741" y="1250055"/>
                </a:lnTo>
                <a:lnTo>
                  <a:pt x="98746" y="1291232"/>
                </a:lnTo>
                <a:lnTo>
                  <a:pt x="120785" y="1331185"/>
                </a:lnTo>
                <a:lnTo>
                  <a:pt x="144789" y="1369848"/>
                </a:lnTo>
                <a:lnTo>
                  <a:pt x="170692" y="1407151"/>
                </a:lnTo>
                <a:lnTo>
                  <a:pt x="198426" y="1443029"/>
                </a:lnTo>
                <a:lnTo>
                  <a:pt x="227924" y="1477413"/>
                </a:lnTo>
                <a:lnTo>
                  <a:pt x="259118" y="1510236"/>
                </a:lnTo>
                <a:lnTo>
                  <a:pt x="291940" y="1541430"/>
                </a:lnTo>
                <a:lnTo>
                  <a:pt x="326323" y="1570929"/>
                </a:lnTo>
                <a:lnTo>
                  <a:pt x="362201" y="1598663"/>
                </a:lnTo>
                <a:lnTo>
                  <a:pt x="399504" y="1624567"/>
                </a:lnTo>
                <a:lnTo>
                  <a:pt x="438166" y="1648572"/>
                </a:lnTo>
                <a:lnTo>
                  <a:pt x="478120" y="1670612"/>
                </a:lnTo>
                <a:lnTo>
                  <a:pt x="519298" y="1690618"/>
                </a:lnTo>
                <a:lnTo>
                  <a:pt x="561631" y="1708523"/>
                </a:lnTo>
                <a:lnTo>
                  <a:pt x="605054" y="1724259"/>
                </a:lnTo>
                <a:lnTo>
                  <a:pt x="649499" y="1737760"/>
                </a:lnTo>
                <a:lnTo>
                  <a:pt x="694897" y="1748957"/>
                </a:lnTo>
                <a:lnTo>
                  <a:pt x="741182" y="1757784"/>
                </a:lnTo>
                <a:lnTo>
                  <a:pt x="788286" y="1764172"/>
                </a:lnTo>
                <a:lnTo>
                  <a:pt x="836142" y="1768054"/>
                </a:lnTo>
                <a:lnTo>
                  <a:pt x="884682" y="1769364"/>
                </a:lnTo>
                <a:lnTo>
                  <a:pt x="933219" y="1768054"/>
                </a:lnTo>
                <a:lnTo>
                  <a:pt x="981073" y="1764172"/>
                </a:lnTo>
                <a:lnTo>
                  <a:pt x="1028175" y="1757784"/>
                </a:lnTo>
                <a:lnTo>
                  <a:pt x="1074458" y="1748957"/>
                </a:lnTo>
                <a:lnTo>
                  <a:pt x="1119856" y="1737760"/>
                </a:lnTo>
                <a:lnTo>
                  <a:pt x="1164299" y="1724259"/>
                </a:lnTo>
                <a:lnTo>
                  <a:pt x="1207721" y="1708523"/>
                </a:lnTo>
                <a:lnTo>
                  <a:pt x="1250055" y="1690618"/>
                </a:lnTo>
                <a:lnTo>
                  <a:pt x="1291232" y="1670612"/>
                </a:lnTo>
                <a:lnTo>
                  <a:pt x="1331185" y="1648572"/>
                </a:lnTo>
                <a:lnTo>
                  <a:pt x="1369848" y="1624567"/>
                </a:lnTo>
                <a:lnTo>
                  <a:pt x="1407151" y="1598663"/>
                </a:lnTo>
                <a:lnTo>
                  <a:pt x="1443029" y="1570929"/>
                </a:lnTo>
                <a:lnTo>
                  <a:pt x="1477413" y="1541430"/>
                </a:lnTo>
                <a:lnTo>
                  <a:pt x="1510236" y="1510236"/>
                </a:lnTo>
                <a:lnTo>
                  <a:pt x="1541430" y="1477413"/>
                </a:lnTo>
                <a:lnTo>
                  <a:pt x="1570929" y="1443029"/>
                </a:lnTo>
                <a:lnTo>
                  <a:pt x="1598663" y="1407151"/>
                </a:lnTo>
                <a:lnTo>
                  <a:pt x="1624567" y="1369848"/>
                </a:lnTo>
                <a:lnTo>
                  <a:pt x="1648572" y="1331185"/>
                </a:lnTo>
                <a:lnTo>
                  <a:pt x="1670612" y="1291232"/>
                </a:lnTo>
                <a:lnTo>
                  <a:pt x="1690618" y="1250055"/>
                </a:lnTo>
                <a:lnTo>
                  <a:pt x="1708523" y="1207721"/>
                </a:lnTo>
                <a:lnTo>
                  <a:pt x="1724259" y="1164299"/>
                </a:lnTo>
                <a:lnTo>
                  <a:pt x="1737760" y="1119856"/>
                </a:lnTo>
                <a:lnTo>
                  <a:pt x="1748957" y="1074458"/>
                </a:lnTo>
                <a:lnTo>
                  <a:pt x="1757784" y="1028175"/>
                </a:lnTo>
                <a:lnTo>
                  <a:pt x="1764172" y="981073"/>
                </a:lnTo>
                <a:lnTo>
                  <a:pt x="1768054" y="933219"/>
                </a:lnTo>
                <a:lnTo>
                  <a:pt x="1769364" y="884682"/>
                </a:lnTo>
                <a:lnTo>
                  <a:pt x="1768054" y="836144"/>
                </a:lnTo>
                <a:lnTo>
                  <a:pt x="1764172" y="788290"/>
                </a:lnTo>
                <a:lnTo>
                  <a:pt x="1757784" y="741188"/>
                </a:lnTo>
                <a:lnTo>
                  <a:pt x="1748957" y="694905"/>
                </a:lnTo>
                <a:lnTo>
                  <a:pt x="1737760" y="649507"/>
                </a:lnTo>
                <a:lnTo>
                  <a:pt x="1724259" y="605064"/>
                </a:lnTo>
                <a:lnTo>
                  <a:pt x="1708523" y="561642"/>
                </a:lnTo>
                <a:lnTo>
                  <a:pt x="1690618" y="519308"/>
                </a:lnTo>
                <a:lnTo>
                  <a:pt x="1670612" y="478131"/>
                </a:lnTo>
                <a:lnTo>
                  <a:pt x="1648572" y="438178"/>
                </a:lnTo>
                <a:lnTo>
                  <a:pt x="1624567" y="399515"/>
                </a:lnTo>
                <a:lnTo>
                  <a:pt x="1598663" y="362212"/>
                </a:lnTo>
                <a:lnTo>
                  <a:pt x="1570929" y="326334"/>
                </a:lnTo>
                <a:lnTo>
                  <a:pt x="1541430" y="291950"/>
                </a:lnTo>
                <a:lnTo>
                  <a:pt x="1510236" y="259127"/>
                </a:lnTo>
                <a:lnTo>
                  <a:pt x="1477413" y="227933"/>
                </a:lnTo>
                <a:lnTo>
                  <a:pt x="1443029" y="198434"/>
                </a:lnTo>
                <a:lnTo>
                  <a:pt x="1407151" y="170700"/>
                </a:lnTo>
                <a:lnTo>
                  <a:pt x="1369848" y="144796"/>
                </a:lnTo>
                <a:lnTo>
                  <a:pt x="1331185" y="120791"/>
                </a:lnTo>
                <a:lnTo>
                  <a:pt x="1291232" y="98751"/>
                </a:lnTo>
                <a:lnTo>
                  <a:pt x="1250055" y="78745"/>
                </a:lnTo>
                <a:lnTo>
                  <a:pt x="1207721" y="60840"/>
                </a:lnTo>
                <a:lnTo>
                  <a:pt x="1164299" y="45104"/>
                </a:lnTo>
                <a:lnTo>
                  <a:pt x="1119856" y="31603"/>
                </a:lnTo>
                <a:lnTo>
                  <a:pt x="1074458" y="20406"/>
                </a:lnTo>
                <a:lnTo>
                  <a:pt x="1028175" y="11579"/>
                </a:lnTo>
                <a:lnTo>
                  <a:pt x="981073" y="5191"/>
                </a:lnTo>
                <a:lnTo>
                  <a:pt x="933219" y="1309"/>
                </a:lnTo>
                <a:lnTo>
                  <a:pt x="884682" y="0"/>
                </a:lnTo>
                <a:close/>
              </a:path>
            </a:pathLst>
          </a:custGeom>
          <a:solidFill>
            <a:srgbClr val="990000"/>
          </a:solidFill>
        </p:spPr>
        <p:txBody>
          <a:bodyPr wrap="square" lIns="0" tIns="0" rIns="0" bIns="0" rtlCol="0"/>
          <a:lstStyle/>
          <a:p>
            <a:endParaRPr/>
          </a:p>
        </p:txBody>
      </p:sp>
      <p:sp>
        <p:nvSpPr>
          <p:cNvPr id="5" name="object 5"/>
          <p:cNvSpPr/>
          <p:nvPr/>
        </p:nvSpPr>
        <p:spPr>
          <a:xfrm>
            <a:off x="214884" y="2630423"/>
            <a:ext cx="2331719" cy="233019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532888" y="3000755"/>
            <a:ext cx="1769745" cy="1767839"/>
          </a:xfrm>
          <a:custGeom>
            <a:avLst/>
            <a:gdLst/>
            <a:ahLst/>
            <a:cxnLst/>
            <a:rect l="l" t="t" r="r" b="b"/>
            <a:pathLst>
              <a:path w="1769745" h="1767839">
                <a:moveTo>
                  <a:pt x="884682" y="0"/>
                </a:moveTo>
                <a:lnTo>
                  <a:pt x="836144" y="1307"/>
                </a:lnTo>
                <a:lnTo>
                  <a:pt x="788290" y="5186"/>
                </a:lnTo>
                <a:lnTo>
                  <a:pt x="741188" y="11568"/>
                </a:lnTo>
                <a:lnTo>
                  <a:pt x="694905" y="20386"/>
                </a:lnTo>
                <a:lnTo>
                  <a:pt x="649507" y="31573"/>
                </a:lnTo>
                <a:lnTo>
                  <a:pt x="605064" y="45061"/>
                </a:lnTo>
                <a:lnTo>
                  <a:pt x="561642" y="60783"/>
                </a:lnTo>
                <a:lnTo>
                  <a:pt x="519308" y="78671"/>
                </a:lnTo>
                <a:lnTo>
                  <a:pt x="478131" y="98659"/>
                </a:lnTo>
                <a:lnTo>
                  <a:pt x="438178" y="120678"/>
                </a:lnTo>
                <a:lnTo>
                  <a:pt x="399515" y="144661"/>
                </a:lnTo>
                <a:lnTo>
                  <a:pt x="362212" y="170541"/>
                </a:lnTo>
                <a:lnTo>
                  <a:pt x="326334" y="198251"/>
                </a:lnTo>
                <a:lnTo>
                  <a:pt x="291950" y="227723"/>
                </a:lnTo>
                <a:lnTo>
                  <a:pt x="259127" y="258889"/>
                </a:lnTo>
                <a:lnTo>
                  <a:pt x="227933" y="291683"/>
                </a:lnTo>
                <a:lnTo>
                  <a:pt x="198434" y="326036"/>
                </a:lnTo>
                <a:lnTo>
                  <a:pt x="170700" y="361882"/>
                </a:lnTo>
                <a:lnTo>
                  <a:pt x="144796" y="399154"/>
                </a:lnTo>
                <a:lnTo>
                  <a:pt x="120791" y="437783"/>
                </a:lnTo>
                <a:lnTo>
                  <a:pt x="98751" y="477702"/>
                </a:lnTo>
                <a:lnTo>
                  <a:pt x="78745" y="518844"/>
                </a:lnTo>
                <a:lnTo>
                  <a:pt x="60840" y="561142"/>
                </a:lnTo>
                <a:lnTo>
                  <a:pt x="45104" y="604528"/>
                </a:lnTo>
                <a:lnTo>
                  <a:pt x="31603" y="648934"/>
                </a:lnTo>
                <a:lnTo>
                  <a:pt x="20406" y="694294"/>
                </a:lnTo>
                <a:lnTo>
                  <a:pt x="11579" y="740540"/>
                </a:lnTo>
                <a:lnTo>
                  <a:pt x="5191" y="787605"/>
                </a:lnTo>
                <a:lnTo>
                  <a:pt x="1309" y="835420"/>
                </a:lnTo>
                <a:lnTo>
                  <a:pt x="0" y="883920"/>
                </a:lnTo>
                <a:lnTo>
                  <a:pt x="1309" y="932419"/>
                </a:lnTo>
                <a:lnTo>
                  <a:pt x="5191" y="980234"/>
                </a:lnTo>
                <a:lnTo>
                  <a:pt x="11579" y="1027299"/>
                </a:lnTo>
                <a:lnTo>
                  <a:pt x="20406" y="1073545"/>
                </a:lnTo>
                <a:lnTo>
                  <a:pt x="31603" y="1118905"/>
                </a:lnTo>
                <a:lnTo>
                  <a:pt x="45104" y="1163311"/>
                </a:lnTo>
                <a:lnTo>
                  <a:pt x="60840" y="1206697"/>
                </a:lnTo>
                <a:lnTo>
                  <a:pt x="78745" y="1248995"/>
                </a:lnTo>
                <a:lnTo>
                  <a:pt x="98751" y="1290137"/>
                </a:lnTo>
                <a:lnTo>
                  <a:pt x="120791" y="1330056"/>
                </a:lnTo>
                <a:lnTo>
                  <a:pt x="144796" y="1368685"/>
                </a:lnTo>
                <a:lnTo>
                  <a:pt x="170700" y="1405957"/>
                </a:lnTo>
                <a:lnTo>
                  <a:pt x="198434" y="1441803"/>
                </a:lnTo>
                <a:lnTo>
                  <a:pt x="227933" y="1476156"/>
                </a:lnTo>
                <a:lnTo>
                  <a:pt x="259127" y="1508950"/>
                </a:lnTo>
                <a:lnTo>
                  <a:pt x="291950" y="1540116"/>
                </a:lnTo>
                <a:lnTo>
                  <a:pt x="326334" y="1569588"/>
                </a:lnTo>
                <a:lnTo>
                  <a:pt x="362212" y="1597298"/>
                </a:lnTo>
                <a:lnTo>
                  <a:pt x="399515" y="1623178"/>
                </a:lnTo>
                <a:lnTo>
                  <a:pt x="438178" y="1647161"/>
                </a:lnTo>
                <a:lnTo>
                  <a:pt x="478131" y="1669180"/>
                </a:lnTo>
                <a:lnTo>
                  <a:pt x="519308" y="1689168"/>
                </a:lnTo>
                <a:lnTo>
                  <a:pt x="561642" y="1707056"/>
                </a:lnTo>
                <a:lnTo>
                  <a:pt x="605064" y="1722778"/>
                </a:lnTo>
                <a:lnTo>
                  <a:pt x="649507" y="1736266"/>
                </a:lnTo>
                <a:lnTo>
                  <a:pt x="694905" y="1747453"/>
                </a:lnTo>
                <a:lnTo>
                  <a:pt x="741188" y="1756271"/>
                </a:lnTo>
                <a:lnTo>
                  <a:pt x="788290" y="1762653"/>
                </a:lnTo>
                <a:lnTo>
                  <a:pt x="836144" y="1766532"/>
                </a:lnTo>
                <a:lnTo>
                  <a:pt x="884682" y="1767840"/>
                </a:lnTo>
                <a:lnTo>
                  <a:pt x="933219" y="1766532"/>
                </a:lnTo>
                <a:lnTo>
                  <a:pt x="981073" y="1762653"/>
                </a:lnTo>
                <a:lnTo>
                  <a:pt x="1028175" y="1756271"/>
                </a:lnTo>
                <a:lnTo>
                  <a:pt x="1074458" y="1747453"/>
                </a:lnTo>
                <a:lnTo>
                  <a:pt x="1119856" y="1736266"/>
                </a:lnTo>
                <a:lnTo>
                  <a:pt x="1164299" y="1722778"/>
                </a:lnTo>
                <a:lnTo>
                  <a:pt x="1207721" y="1707056"/>
                </a:lnTo>
                <a:lnTo>
                  <a:pt x="1250055" y="1689168"/>
                </a:lnTo>
                <a:lnTo>
                  <a:pt x="1291232" y="1669180"/>
                </a:lnTo>
                <a:lnTo>
                  <a:pt x="1331185" y="1647161"/>
                </a:lnTo>
                <a:lnTo>
                  <a:pt x="1369848" y="1623178"/>
                </a:lnTo>
                <a:lnTo>
                  <a:pt x="1407151" y="1597298"/>
                </a:lnTo>
                <a:lnTo>
                  <a:pt x="1443029" y="1569588"/>
                </a:lnTo>
                <a:lnTo>
                  <a:pt x="1477413" y="1540116"/>
                </a:lnTo>
                <a:lnTo>
                  <a:pt x="1510236" y="1508950"/>
                </a:lnTo>
                <a:lnTo>
                  <a:pt x="1541430" y="1476156"/>
                </a:lnTo>
                <a:lnTo>
                  <a:pt x="1570929" y="1441803"/>
                </a:lnTo>
                <a:lnTo>
                  <a:pt x="1598663" y="1405957"/>
                </a:lnTo>
                <a:lnTo>
                  <a:pt x="1624567" y="1368685"/>
                </a:lnTo>
                <a:lnTo>
                  <a:pt x="1648572" y="1330056"/>
                </a:lnTo>
                <a:lnTo>
                  <a:pt x="1670612" y="1290137"/>
                </a:lnTo>
                <a:lnTo>
                  <a:pt x="1690618" y="1248995"/>
                </a:lnTo>
                <a:lnTo>
                  <a:pt x="1708523" y="1206697"/>
                </a:lnTo>
                <a:lnTo>
                  <a:pt x="1724259" y="1163311"/>
                </a:lnTo>
                <a:lnTo>
                  <a:pt x="1737760" y="1118905"/>
                </a:lnTo>
                <a:lnTo>
                  <a:pt x="1748957" y="1073545"/>
                </a:lnTo>
                <a:lnTo>
                  <a:pt x="1757784" y="1027299"/>
                </a:lnTo>
                <a:lnTo>
                  <a:pt x="1764172" y="980234"/>
                </a:lnTo>
                <a:lnTo>
                  <a:pt x="1768054" y="932419"/>
                </a:lnTo>
                <a:lnTo>
                  <a:pt x="1769364" y="883920"/>
                </a:lnTo>
                <a:lnTo>
                  <a:pt x="1768054" y="835420"/>
                </a:lnTo>
                <a:lnTo>
                  <a:pt x="1764172" y="787605"/>
                </a:lnTo>
                <a:lnTo>
                  <a:pt x="1757784" y="740540"/>
                </a:lnTo>
                <a:lnTo>
                  <a:pt x="1748957" y="694294"/>
                </a:lnTo>
                <a:lnTo>
                  <a:pt x="1737760" y="648934"/>
                </a:lnTo>
                <a:lnTo>
                  <a:pt x="1724259" y="604528"/>
                </a:lnTo>
                <a:lnTo>
                  <a:pt x="1708523" y="561142"/>
                </a:lnTo>
                <a:lnTo>
                  <a:pt x="1690618" y="518844"/>
                </a:lnTo>
                <a:lnTo>
                  <a:pt x="1670612" y="477702"/>
                </a:lnTo>
                <a:lnTo>
                  <a:pt x="1648572" y="437783"/>
                </a:lnTo>
                <a:lnTo>
                  <a:pt x="1624567" y="399154"/>
                </a:lnTo>
                <a:lnTo>
                  <a:pt x="1598663" y="361882"/>
                </a:lnTo>
                <a:lnTo>
                  <a:pt x="1570929" y="326036"/>
                </a:lnTo>
                <a:lnTo>
                  <a:pt x="1541430" y="291683"/>
                </a:lnTo>
                <a:lnTo>
                  <a:pt x="1510236" y="258889"/>
                </a:lnTo>
                <a:lnTo>
                  <a:pt x="1477413" y="227723"/>
                </a:lnTo>
                <a:lnTo>
                  <a:pt x="1443029" y="198251"/>
                </a:lnTo>
                <a:lnTo>
                  <a:pt x="1407151" y="170541"/>
                </a:lnTo>
                <a:lnTo>
                  <a:pt x="1369848" y="144661"/>
                </a:lnTo>
                <a:lnTo>
                  <a:pt x="1331185" y="120678"/>
                </a:lnTo>
                <a:lnTo>
                  <a:pt x="1291232" y="98659"/>
                </a:lnTo>
                <a:lnTo>
                  <a:pt x="1250055" y="78671"/>
                </a:lnTo>
                <a:lnTo>
                  <a:pt x="1207721" y="60783"/>
                </a:lnTo>
                <a:lnTo>
                  <a:pt x="1164299" y="45061"/>
                </a:lnTo>
                <a:lnTo>
                  <a:pt x="1119856" y="31573"/>
                </a:lnTo>
                <a:lnTo>
                  <a:pt x="1074458" y="20386"/>
                </a:lnTo>
                <a:lnTo>
                  <a:pt x="1028175" y="11568"/>
                </a:lnTo>
                <a:lnTo>
                  <a:pt x="981073" y="5186"/>
                </a:lnTo>
                <a:lnTo>
                  <a:pt x="933219" y="1307"/>
                </a:lnTo>
                <a:lnTo>
                  <a:pt x="884682" y="0"/>
                </a:lnTo>
                <a:close/>
              </a:path>
            </a:pathLst>
          </a:custGeom>
          <a:solidFill>
            <a:srgbClr val="45818E"/>
          </a:solidFill>
        </p:spPr>
        <p:txBody>
          <a:bodyPr wrap="square" lIns="0" tIns="0" rIns="0" bIns="0" rtlCol="0"/>
          <a:lstStyle/>
          <a:p>
            <a:endParaRPr/>
          </a:p>
        </p:txBody>
      </p:sp>
      <p:sp>
        <p:nvSpPr>
          <p:cNvPr id="7" name="object 7"/>
          <p:cNvSpPr/>
          <p:nvPr/>
        </p:nvSpPr>
        <p:spPr>
          <a:xfrm>
            <a:off x="2430779" y="2796539"/>
            <a:ext cx="2090927" cy="2092451"/>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4722876" y="2999232"/>
            <a:ext cx="1769745" cy="1767839"/>
          </a:xfrm>
          <a:custGeom>
            <a:avLst/>
            <a:gdLst/>
            <a:ahLst/>
            <a:cxnLst/>
            <a:rect l="l" t="t" r="r" b="b"/>
            <a:pathLst>
              <a:path w="1769745" h="1767839">
                <a:moveTo>
                  <a:pt x="884682" y="0"/>
                </a:moveTo>
                <a:lnTo>
                  <a:pt x="836144" y="1307"/>
                </a:lnTo>
                <a:lnTo>
                  <a:pt x="788290" y="5186"/>
                </a:lnTo>
                <a:lnTo>
                  <a:pt x="741188" y="11568"/>
                </a:lnTo>
                <a:lnTo>
                  <a:pt x="694905" y="20386"/>
                </a:lnTo>
                <a:lnTo>
                  <a:pt x="649507" y="31573"/>
                </a:lnTo>
                <a:lnTo>
                  <a:pt x="605064" y="45061"/>
                </a:lnTo>
                <a:lnTo>
                  <a:pt x="561642" y="60783"/>
                </a:lnTo>
                <a:lnTo>
                  <a:pt x="519308" y="78671"/>
                </a:lnTo>
                <a:lnTo>
                  <a:pt x="478131" y="98659"/>
                </a:lnTo>
                <a:lnTo>
                  <a:pt x="438178" y="120678"/>
                </a:lnTo>
                <a:lnTo>
                  <a:pt x="399515" y="144661"/>
                </a:lnTo>
                <a:lnTo>
                  <a:pt x="362212" y="170541"/>
                </a:lnTo>
                <a:lnTo>
                  <a:pt x="326334" y="198251"/>
                </a:lnTo>
                <a:lnTo>
                  <a:pt x="291950" y="227723"/>
                </a:lnTo>
                <a:lnTo>
                  <a:pt x="259127" y="258889"/>
                </a:lnTo>
                <a:lnTo>
                  <a:pt x="227933" y="291683"/>
                </a:lnTo>
                <a:lnTo>
                  <a:pt x="198434" y="326036"/>
                </a:lnTo>
                <a:lnTo>
                  <a:pt x="170700" y="361882"/>
                </a:lnTo>
                <a:lnTo>
                  <a:pt x="144796" y="399154"/>
                </a:lnTo>
                <a:lnTo>
                  <a:pt x="120791" y="437783"/>
                </a:lnTo>
                <a:lnTo>
                  <a:pt x="98751" y="477702"/>
                </a:lnTo>
                <a:lnTo>
                  <a:pt x="78745" y="518844"/>
                </a:lnTo>
                <a:lnTo>
                  <a:pt x="60840" y="561142"/>
                </a:lnTo>
                <a:lnTo>
                  <a:pt x="45104" y="604528"/>
                </a:lnTo>
                <a:lnTo>
                  <a:pt x="31603" y="648934"/>
                </a:lnTo>
                <a:lnTo>
                  <a:pt x="20406" y="694294"/>
                </a:lnTo>
                <a:lnTo>
                  <a:pt x="11579" y="740540"/>
                </a:lnTo>
                <a:lnTo>
                  <a:pt x="5191" y="787605"/>
                </a:lnTo>
                <a:lnTo>
                  <a:pt x="1309" y="835420"/>
                </a:lnTo>
                <a:lnTo>
                  <a:pt x="0" y="883919"/>
                </a:lnTo>
                <a:lnTo>
                  <a:pt x="1309" y="932419"/>
                </a:lnTo>
                <a:lnTo>
                  <a:pt x="5191" y="980234"/>
                </a:lnTo>
                <a:lnTo>
                  <a:pt x="11579" y="1027299"/>
                </a:lnTo>
                <a:lnTo>
                  <a:pt x="20406" y="1073545"/>
                </a:lnTo>
                <a:lnTo>
                  <a:pt x="31603" y="1118905"/>
                </a:lnTo>
                <a:lnTo>
                  <a:pt x="45104" y="1163311"/>
                </a:lnTo>
                <a:lnTo>
                  <a:pt x="60840" y="1206697"/>
                </a:lnTo>
                <a:lnTo>
                  <a:pt x="78745" y="1248995"/>
                </a:lnTo>
                <a:lnTo>
                  <a:pt x="98751" y="1290137"/>
                </a:lnTo>
                <a:lnTo>
                  <a:pt x="120791" y="1330056"/>
                </a:lnTo>
                <a:lnTo>
                  <a:pt x="144796" y="1368685"/>
                </a:lnTo>
                <a:lnTo>
                  <a:pt x="170700" y="1405957"/>
                </a:lnTo>
                <a:lnTo>
                  <a:pt x="198434" y="1441803"/>
                </a:lnTo>
                <a:lnTo>
                  <a:pt x="227933" y="1476156"/>
                </a:lnTo>
                <a:lnTo>
                  <a:pt x="259127" y="1508950"/>
                </a:lnTo>
                <a:lnTo>
                  <a:pt x="291950" y="1540116"/>
                </a:lnTo>
                <a:lnTo>
                  <a:pt x="326334" y="1569588"/>
                </a:lnTo>
                <a:lnTo>
                  <a:pt x="362212" y="1597298"/>
                </a:lnTo>
                <a:lnTo>
                  <a:pt x="399515" y="1623178"/>
                </a:lnTo>
                <a:lnTo>
                  <a:pt x="438178" y="1647161"/>
                </a:lnTo>
                <a:lnTo>
                  <a:pt x="478131" y="1669180"/>
                </a:lnTo>
                <a:lnTo>
                  <a:pt x="519308" y="1689168"/>
                </a:lnTo>
                <a:lnTo>
                  <a:pt x="561642" y="1707056"/>
                </a:lnTo>
                <a:lnTo>
                  <a:pt x="605064" y="1722778"/>
                </a:lnTo>
                <a:lnTo>
                  <a:pt x="649507" y="1736266"/>
                </a:lnTo>
                <a:lnTo>
                  <a:pt x="694905" y="1747453"/>
                </a:lnTo>
                <a:lnTo>
                  <a:pt x="741188" y="1756271"/>
                </a:lnTo>
                <a:lnTo>
                  <a:pt x="788290" y="1762653"/>
                </a:lnTo>
                <a:lnTo>
                  <a:pt x="836144" y="1766532"/>
                </a:lnTo>
                <a:lnTo>
                  <a:pt x="884682" y="1767839"/>
                </a:lnTo>
                <a:lnTo>
                  <a:pt x="933219" y="1766532"/>
                </a:lnTo>
                <a:lnTo>
                  <a:pt x="981073" y="1762653"/>
                </a:lnTo>
                <a:lnTo>
                  <a:pt x="1028175" y="1756271"/>
                </a:lnTo>
                <a:lnTo>
                  <a:pt x="1074458" y="1747453"/>
                </a:lnTo>
                <a:lnTo>
                  <a:pt x="1119856" y="1736266"/>
                </a:lnTo>
                <a:lnTo>
                  <a:pt x="1164299" y="1722778"/>
                </a:lnTo>
                <a:lnTo>
                  <a:pt x="1207721" y="1707056"/>
                </a:lnTo>
                <a:lnTo>
                  <a:pt x="1250055" y="1689168"/>
                </a:lnTo>
                <a:lnTo>
                  <a:pt x="1291232" y="1669180"/>
                </a:lnTo>
                <a:lnTo>
                  <a:pt x="1331185" y="1647161"/>
                </a:lnTo>
                <a:lnTo>
                  <a:pt x="1369848" y="1623178"/>
                </a:lnTo>
                <a:lnTo>
                  <a:pt x="1407151" y="1597298"/>
                </a:lnTo>
                <a:lnTo>
                  <a:pt x="1443029" y="1569588"/>
                </a:lnTo>
                <a:lnTo>
                  <a:pt x="1477413" y="1540116"/>
                </a:lnTo>
                <a:lnTo>
                  <a:pt x="1510236" y="1508950"/>
                </a:lnTo>
                <a:lnTo>
                  <a:pt x="1541430" y="1476156"/>
                </a:lnTo>
                <a:lnTo>
                  <a:pt x="1570929" y="1441803"/>
                </a:lnTo>
                <a:lnTo>
                  <a:pt x="1598663" y="1405957"/>
                </a:lnTo>
                <a:lnTo>
                  <a:pt x="1624567" y="1368685"/>
                </a:lnTo>
                <a:lnTo>
                  <a:pt x="1648572" y="1330056"/>
                </a:lnTo>
                <a:lnTo>
                  <a:pt x="1670612" y="1290137"/>
                </a:lnTo>
                <a:lnTo>
                  <a:pt x="1690618" y="1248995"/>
                </a:lnTo>
                <a:lnTo>
                  <a:pt x="1708523" y="1206697"/>
                </a:lnTo>
                <a:lnTo>
                  <a:pt x="1724259" y="1163311"/>
                </a:lnTo>
                <a:lnTo>
                  <a:pt x="1737760" y="1118905"/>
                </a:lnTo>
                <a:lnTo>
                  <a:pt x="1748957" y="1073545"/>
                </a:lnTo>
                <a:lnTo>
                  <a:pt x="1757784" y="1027299"/>
                </a:lnTo>
                <a:lnTo>
                  <a:pt x="1764172" y="980234"/>
                </a:lnTo>
                <a:lnTo>
                  <a:pt x="1768054" y="932419"/>
                </a:lnTo>
                <a:lnTo>
                  <a:pt x="1769364" y="883919"/>
                </a:lnTo>
                <a:lnTo>
                  <a:pt x="1768054" y="835420"/>
                </a:lnTo>
                <a:lnTo>
                  <a:pt x="1764172" y="787605"/>
                </a:lnTo>
                <a:lnTo>
                  <a:pt x="1757784" y="740540"/>
                </a:lnTo>
                <a:lnTo>
                  <a:pt x="1748957" y="694294"/>
                </a:lnTo>
                <a:lnTo>
                  <a:pt x="1737760" y="648934"/>
                </a:lnTo>
                <a:lnTo>
                  <a:pt x="1724259" y="604528"/>
                </a:lnTo>
                <a:lnTo>
                  <a:pt x="1708523" y="561142"/>
                </a:lnTo>
                <a:lnTo>
                  <a:pt x="1690618" y="518844"/>
                </a:lnTo>
                <a:lnTo>
                  <a:pt x="1670612" y="477702"/>
                </a:lnTo>
                <a:lnTo>
                  <a:pt x="1648572" y="437783"/>
                </a:lnTo>
                <a:lnTo>
                  <a:pt x="1624567" y="399154"/>
                </a:lnTo>
                <a:lnTo>
                  <a:pt x="1598663" y="361882"/>
                </a:lnTo>
                <a:lnTo>
                  <a:pt x="1570929" y="326036"/>
                </a:lnTo>
                <a:lnTo>
                  <a:pt x="1541430" y="291683"/>
                </a:lnTo>
                <a:lnTo>
                  <a:pt x="1510236" y="258889"/>
                </a:lnTo>
                <a:lnTo>
                  <a:pt x="1477413" y="227723"/>
                </a:lnTo>
                <a:lnTo>
                  <a:pt x="1443029" y="198251"/>
                </a:lnTo>
                <a:lnTo>
                  <a:pt x="1407151" y="170541"/>
                </a:lnTo>
                <a:lnTo>
                  <a:pt x="1369848" y="144661"/>
                </a:lnTo>
                <a:lnTo>
                  <a:pt x="1331185" y="120678"/>
                </a:lnTo>
                <a:lnTo>
                  <a:pt x="1291232" y="98659"/>
                </a:lnTo>
                <a:lnTo>
                  <a:pt x="1250055" y="78671"/>
                </a:lnTo>
                <a:lnTo>
                  <a:pt x="1207721" y="60783"/>
                </a:lnTo>
                <a:lnTo>
                  <a:pt x="1164299" y="45061"/>
                </a:lnTo>
                <a:lnTo>
                  <a:pt x="1119856" y="31573"/>
                </a:lnTo>
                <a:lnTo>
                  <a:pt x="1074458" y="20386"/>
                </a:lnTo>
                <a:lnTo>
                  <a:pt x="1028175" y="11568"/>
                </a:lnTo>
                <a:lnTo>
                  <a:pt x="981073" y="5186"/>
                </a:lnTo>
                <a:lnTo>
                  <a:pt x="933219" y="1307"/>
                </a:lnTo>
                <a:lnTo>
                  <a:pt x="884682" y="0"/>
                </a:lnTo>
                <a:close/>
              </a:path>
            </a:pathLst>
          </a:custGeom>
          <a:solidFill>
            <a:srgbClr val="46895C"/>
          </a:solidFill>
        </p:spPr>
        <p:txBody>
          <a:bodyPr wrap="square" lIns="0" tIns="0" rIns="0" bIns="0" rtlCol="0"/>
          <a:lstStyle/>
          <a:p>
            <a:endParaRPr/>
          </a:p>
        </p:txBody>
      </p:sp>
      <p:sp>
        <p:nvSpPr>
          <p:cNvPr id="9" name="object 9"/>
          <p:cNvSpPr/>
          <p:nvPr/>
        </p:nvSpPr>
        <p:spPr>
          <a:xfrm>
            <a:off x="4572000" y="2831592"/>
            <a:ext cx="2167128" cy="216712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6854952" y="3026664"/>
            <a:ext cx="1769745" cy="1769745"/>
          </a:xfrm>
          <a:custGeom>
            <a:avLst/>
            <a:gdLst/>
            <a:ahLst/>
            <a:cxnLst/>
            <a:rect l="l" t="t" r="r" b="b"/>
            <a:pathLst>
              <a:path w="1769745" h="1769745">
                <a:moveTo>
                  <a:pt x="884681" y="0"/>
                </a:moveTo>
                <a:lnTo>
                  <a:pt x="836144" y="1309"/>
                </a:lnTo>
                <a:lnTo>
                  <a:pt x="788290" y="5191"/>
                </a:lnTo>
                <a:lnTo>
                  <a:pt x="741188" y="11579"/>
                </a:lnTo>
                <a:lnTo>
                  <a:pt x="694905" y="20406"/>
                </a:lnTo>
                <a:lnTo>
                  <a:pt x="649507" y="31603"/>
                </a:lnTo>
                <a:lnTo>
                  <a:pt x="605064" y="45104"/>
                </a:lnTo>
                <a:lnTo>
                  <a:pt x="561642" y="60840"/>
                </a:lnTo>
                <a:lnTo>
                  <a:pt x="519308" y="78745"/>
                </a:lnTo>
                <a:lnTo>
                  <a:pt x="478131" y="98751"/>
                </a:lnTo>
                <a:lnTo>
                  <a:pt x="438178" y="120791"/>
                </a:lnTo>
                <a:lnTo>
                  <a:pt x="399515" y="144796"/>
                </a:lnTo>
                <a:lnTo>
                  <a:pt x="362212" y="170700"/>
                </a:lnTo>
                <a:lnTo>
                  <a:pt x="326334" y="198434"/>
                </a:lnTo>
                <a:lnTo>
                  <a:pt x="291950" y="227933"/>
                </a:lnTo>
                <a:lnTo>
                  <a:pt x="259127" y="259127"/>
                </a:lnTo>
                <a:lnTo>
                  <a:pt x="227933" y="291950"/>
                </a:lnTo>
                <a:lnTo>
                  <a:pt x="198434" y="326334"/>
                </a:lnTo>
                <a:lnTo>
                  <a:pt x="170700" y="362212"/>
                </a:lnTo>
                <a:lnTo>
                  <a:pt x="144796" y="399515"/>
                </a:lnTo>
                <a:lnTo>
                  <a:pt x="120791" y="438178"/>
                </a:lnTo>
                <a:lnTo>
                  <a:pt x="98751" y="478131"/>
                </a:lnTo>
                <a:lnTo>
                  <a:pt x="78745" y="519308"/>
                </a:lnTo>
                <a:lnTo>
                  <a:pt x="60840" y="561642"/>
                </a:lnTo>
                <a:lnTo>
                  <a:pt x="45104" y="605064"/>
                </a:lnTo>
                <a:lnTo>
                  <a:pt x="31603" y="649507"/>
                </a:lnTo>
                <a:lnTo>
                  <a:pt x="20406" y="694905"/>
                </a:lnTo>
                <a:lnTo>
                  <a:pt x="11579" y="741188"/>
                </a:lnTo>
                <a:lnTo>
                  <a:pt x="5191" y="788290"/>
                </a:lnTo>
                <a:lnTo>
                  <a:pt x="1309" y="836144"/>
                </a:lnTo>
                <a:lnTo>
                  <a:pt x="0" y="884682"/>
                </a:lnTo>
                <a:lnTo>
                  <a:pt x="1309" y="933219"/>
                </a:lnTo>
                <a:lnTo>
                  <a:pt x="5191" y="981073"/>
                </a:lnTo>
                <a:lnTo>
                  <a:pt x="11579" y="1028175"/>
                </a:lnTo>
                <a:lnTo>
                  <a:pt x="20406" y="1074458"/>
                </a:lnTo>
                <a:lnTo>
                  <a:pt x="31603" y="1119856"/>
                </a:lnTo>
                <a:lnTo>
                  <a:pt x="45104" y="1164299"/>
                </a:lnTo>
                <a:lnTo>
                  <a:pt x="60840" y="1207721"/>
                </a:lnTo>
                <a:lnTo>
                  <a:pt x="78745" y="1250055"/>
                </a:lnTo>
                <a:lnTo>
                  <a:pt x="98751" y="1291232"/>
                </a:lnTo>
                <a:lnTo>
                  <a:pt x="120791" y="1331185"/>
                </a:lnTo>
                <a:lnTo>
                  <a:pt x="144796" y="1369848"/>
                </a:lnTo>
                <a:lnTo>
                  <a:pt x="170700" y="1407151"/>
                </a:lnTo>
                <a:lnTo>
                  <a:pt x="198434" y="1443029"/>
                </a:lnTo>
                <a:lnTo>
                  <a:pt x="227933" y="1477413"/>
                </a:lnTo>
                <a:lnTo>
                  <a:pt x="259127" y="1510236"/>
                </a:lnTo>
                <a:lnTo>
                  <a:pt x="291950" y="1541430"/>
                </a:lnTo>
                <a:lnTo>
                  <a:pt x="326334" y="1570929"/>
                </a:lnTo>
                <a:lnTo>
                  <a:pt x="362212" y="1598663"/>
                </a:lnTo>
                <a:lnTo>
                  <a:pt x="399515" y="1624567"/>
                </a:lnTo>
                <a:lnTo>
                  <a:pt x="438178" y="1648572"/>
                </a:lnTo>
                <a:lnTo>
                  <a:pt x="478131" y="1670612"/>
                </a:lnTo>
                <a:lnTo>
                  <a:pt x="519308" y="1690618"/>
                </a:lnTo>
                <a:lnTo>
                  <a:pt x="561642" y="1708523"/>
                </a:lnTo>
                <a:lnTo>
                  <a:pt x="605064" y="1724259"/>
                </a:lnTo>
                <a:lnTo>
                  <a:pt x="649507" y="1737760"/>
                </a:lnTo>
                <a:lnTo>
                  <a:pt x="694905" y="1748957"/>
                </a:lnTo>
                <a:lnTo>
                  <a:pt x="741188" y="1757784"/>
                </a:lnTo>
                <a:lnTo>
                  <a:pt x="788290" y="1764172"/>
                </a:lnTo>
                <a:lnTo>
                  <a:pt x="836144" y="1768054"/>
                </a:lnTo>
                <a:lnTo>
                  <a:pt x="884681" y="1769364"/>
                </a:lnTo>
                <a:lnTo>
                  <a:pt x="933219" y="1768054"/>
                </a:lnTo>
                <a:lnTo>
                  <a:pt x="981073" y="1764172"/>
                </a:lnTo>
                <a:lnTo>
                  <a:pt x="1028175" y="1757784"/>
                </a:lnTo>
                <a:lnTo>
                  <a:pt x="1074458" y="1748957"/>
                </a:lnTo>
                <a:lnTo>
                  <a:pt x="1119856" y="1737760"/>
                </a:lnTo>
                <a:lnTo>
                  <a:pt x="1164299" y="1724259"/>
                </a:lnTo>
                <a:lnTo>
                  <a:pt x="1207721" y="1708523"/>
                </a:lnTo>
                <a:lnTo>
                  <a:pt x="1250055" y="1690618"/>
                </a:lnTo>
                <a:lnTo>
                  <a:pt x="1291232" y="1670612"/>
                </a:lnTo>
                <a:lnTo>
                  <a:pt x="1331185" y="1648572"/>
                </a:lnTo>
                <a:lnTo>
                  <a:pt x="1369848" y="1624567"/>
                </a:lnTo>
                <a:lnTo>
                  <a:pt x="1407151" y="1598663"/>
                </a:lnTo>
                <a:lnTo>
                  <a:pt x="1443029" y="1570929"/>
                </a:lnTo>
                <a:lnTo>
                  <a:pt x="1477413" y="1541430"/>
                </a:lnTo>
                <a:lnTo>
                  <a:pt x="1510236" y="1510236"/>
                </a:lnTo>
                <a:lnTo>
                  <a:pt x="1541430" y="1477413"/>
                </a:lnTo>
                <a:lnTo>
                  <a:pt x="1570929" y="1443029"/>
                </a:lnTo>
                <a:lnTo>
                  <a:pt x="1598663" y="1407151"/>
                </a:lnTo>
                <a:lnTo>
                  <a:pt x="1624567" y="1369848"/>
                </a:lnTo>
                <a:lnTo>
                  <a:pt x="1648572" y="1331185"/>
                </a:lnTo>
                <a:lnTo>
                  <a:pt x="1670612" y="1291232"/>
                </a:lnTo>
                <a:lnTo>
                  <a:pt x="1690618" y="1250055"/>
                </a:lnTo>
                <a:lnTo>
                  <a:pt x="1708523" y="1207721"/>
                </a:lnTo>
                <a:lnTo>
                  <a:pt x="1724259" y="1164299"/>
                </a:lnTo>
                <a:lnTo>
                  <a:pt x="1737760" y="1119856"/>
                </a:lnTo>
                <a:lnTo>
                  <a:pt x="1748957" y="1074458"/>
                </a:lnTo>
                <a:lnTo>
                  <a:pt x="1757784" y="1028175"/>
                </a:lnTo>
                <a:lnTo>
                  <a:pt x="1764172" y="981073"/>
                </a:lnTo>
                <a:lnTo>
                  <a:pt x="1768054" y="933219"/>
                </a:lnTo>
                <a:lnTo>
                  <a:pt x="1769364" y="884682"/>
                </a:lnTo>
                <a:lnTo>
                  <a:pt x="1768054" y="836144"/>
                </a:lnTo>
                <a:lnTo>
                  <a:pt x="1764172" y="788290"/>
                </a:lnTo>
                <a:lnTo>
                  <a:pt x="1757784" y="741188"/>
                </a:lnTo>
                <a:lnTo>
                  <a:pt x="1748957" y="694905"/>
                </a:lnTo>
                <a:lnTo>
                  <a:pt x="1737760" y="649507"/>
                </a:lnTo>
                <a:lnTo>
                  <a:pt x="1724259" y="605064"/>
                </a:lnTo>
                <a:lnTo>
                  <a:pt x="1708523" y="561642"/>
                </a:lnTo>
                <a:lnTo>
                  <a:pt x="1690618" y="519308"/>
                </a:lnTo>
                <a:lnTo>
                  <a:pt x="1670612" y="478131"/>
                </a:lnTo>
                <a:lnTo>
                  <a:pt x="1648572" y="438178"/>
                </a:lnTo>
                <a:lnTo>
                  <a:pt x="1624567" y="399515"/>
                </a:lnTo>
                <a:lnTo>
                  <a:pt x="1598663" y="362212"/>
                </a:lnTo>
                <a:lnTo>
                  <a:pt x="1570929" y="326334"/>
                </a:lnTo>
                <a:lnTo>
                  <a:pt x="1541430" y="291950"/>
                </a:lnTo>
                <a:lnTo>
                  <a:pt x="1510236" y="259127"/>
                </a:lnTo>
                <a:lnTo>
                  <a:pt x="1477413" y="227933"/>
                </a:lnTo>
                <a:lnTo>
                  <a:pt x="1443029" y="198434"/>
                </a:lnTo>
                <a:lnTo>
                  <a:pt x="1407151" y="170700"/>
                </a:lnTo>
                <a:lnTo>
                  <a:pt x="1369848" y="144796"/>
                </a:lnTo>
                <a:lnTo>
                  <a:pt x="1331185" y="120791"/>
                </a:lnTo>
                <a:lnTo>
                  <a:pt x="1291232" y="98751"/>
                </a:lnTo>
                <a:lnTo>
                  <a:pt x="1250055" y="78745"/>
                </a:lnTo>
                <a:lnTo>
                  <a:pt x="1207721" y="60840"/>
                </a:lnTo>
                <a:lnTo>
                  <a:pt x="1164299" y="45104"/>
                </a:lnTo>
                <a:lnTo>
                  <a:pt x="1119856" y="31603"/>
                </a:lnTo>
                <a:lnTo>
                  <a:pt x="1074458" y="20406"/>
                </a:lnTo>
                <a:lnTo>
                  <a:pt x="1028175" y="11579"/>
                </a:lnTo>
                <a:lnTo>
                  <a:pt x="981073" y="5191"/>
                </a:lnTo>
                <a:lnTo>
                  <a:pt x="933219" y="1309"/>
                </a:lnTo>
                <a:lnTo>
                  <a:pt x="884681" y="0"/>
                </a:lnTo>
                <a:close/>
              </a:path>
            </a:pathLst>
          </a:custGeom>
          <a:solidFill>
            <a:srgbClr val="BE9000"/>
          </a:solidFill>
        </p:spPr>
        <p:txBody>
          <a:bodyPr wrap="square" lIns="0" tIns="0" rIns="0" bIns="0" rtlCol="0"/>
          <a:lstStyle/>
          <a:p>
            <a:endParaRPr/>
          </a:p>
        </p:txBody>
      </p:sp>
      <p:sp>
        <p:nvSpPr>
          <p:cNvPr id="11" name="object 11"/>
          <p:cNvSpPr/>
          <p:nvPr/>
        </p:nvSpPr>
        <p:spPr>
          <a:xfrm>
            <a:off x="6480047" y="2634995"/>
            <a:ext cx="2417063" cy="2415540"/>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0" y="6387084"/>
            <a:ext cx="9144000" cy="471170"/>
          </a:xfrm>
          <a:custGeom>
            <a:avLst/>
            <a:gdLst/>
            <a:ahLst/>
            <a:cxnLst/>
            <a:rect l="l" t="t" r="r" b="b"/>
            <a:pathLst>
              <a:path w="9144000" h="471170">
                <a:moveTo>
                  <a:pt x="9143999" y="0"/>
                </a:moveTo>
                <a:lnTo>
                  <a:pt x="0" y="0"/>
                </a:lnTo>
                <a:lnTo>
                  <a:pt x="0" y="470915"/>
                </a:lnTo>
                <a:lnTo>
                  <a:pt x="9143999" y="470915"/>
                </a:lnTo>
                <a:lnTo>
                  <a:pt x="9143999" y="0"/>
                </a:lnTo>
                <a:close/>
              </a:path>
            </a:pathLst>
          </a:custGeom>
          <a:solidFill>
            <a:srgbClr val="46895C"/>
          </a:solidFill>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387465"/>
          </a:xfrm>
          <a:custGeom>
            <a:avLst/>
            <a:gdLst/>
            <a:ahLst/>
            <a:cxnLst/>
            <a:rect l="l" t="t" r="r" b="b"/>
            <a:pathLst>
              <a:path w="9144000" h="6387465">
                <a:moveTo>
                  <a:pt x="0" y="6387084"/>
                </a:moveTo>
                <a:lnTo>
                  <a:pt x="9144000" y="6387084"/>
                </a:lnTo>
                <a:lnTo>
                  <a:pt x="9144000" y="0"/>
                </a:lnTo>
                <a:lnTo>
                  <a:pt x="0" y="0"/>
                </a:lnTo>
                <a:lnTo>
                  <a:pt x="0" y="6387084"/>
                </a:lnTo>
                <a:close/>
              </a:path>
            </a:pathLst>
          </a:custGeom>
          <a:solidFill>
            <a:srgbClr val="EDEDED"/>
          </a:solidFill>
        </p:spPr>
        <p:txBody>
          <a:bodyPr wrap="square" lIns="0" tIns="0" rIns="0" bIns="0" rtlCol="0"/>
          <a:lstStyle/>
          <a:p>
            <a:endParaRPr/>
          </a:p>
        </p:txBody>
      </p:sp>
      <p:sp>
        <p:nvSpPr>
          <p:cNvPr id="3" name="object 3"/>
          <p:cNvSpPr txBox="1">
            <a:spLocks noGrp="1"/>
          </p:cNvSpPr>
          <p:nvPr>
            <p:ph type="title"/>
          </p:nvPr>
        </p:nvSpPr>
        <p:spPr>
          <a:xfrm>
            <a:off x="1025144" y="911174"/>
            <a:ext cx="3631565" cy="566822"/>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46895C"/>
                </a:solidFill>
              </a:rPr>
              <a:t>1.</a:t>
            </a:r>
            <a:r>
              <a:rPr lang="es-MX" sz="3600" spc="-5" dirty="0">
                <a:solidFill>
                  <a:srgbClr val="46895C"/>
                </a:solidFill>
              </a:rPr>
              <a:t>Carnes</a:t>
            </a:r>
            <a:r>
              <a:rPr sz="3600" spc="-5" dirty="0">
                <a:solidFill>
                  <a:srgbClr val="46895C"/>
                </a:solidFill>
              </a:rPr>
              <a:t>/</a:t>
            </a:r>
            <a:r>
              <a:rPr lang="es-MX" sz="3600" spc="-5" dirty="0">
                <a:solidFill>
                  <a:srgbClr val="46895C"/>
                </a:solidFill>
              </a:rPr>
              <a:t>Aves</a:t>
            </a:r>
            <a:endParaRPr sz="3600" dirty="0"/>
          </a:p>
        </p:txBody>
      </p:sp>
      <p:sp>
        <p:nvSpPr>
          <p:cNvPr id="4" name="object 4"/>
          <p:cNvSpPr txBox="1"/>
          <p:nvPr/>
        </p:nvSpPr>
        <p:spPr>
          <a:xfrm>
            <a:off x="5186553" y="2527173"/>
            <a:ext cx="3368040" cy="2358979"/>
          </a:xfrm>
          <a:prstGeom prst="rect">
            <a:avLst/>
          </a:prstGeom>
        </p:spPr>
        <p:txBody>
          <a:bodyPr vert="horz" wrap="square" lIns="0" tIns="12065" rIns="0" bIns="0" rtlCol="0">
            <a:spAutoFit/>
          </a:bodyPr>
          <a:lstStyle/>
          <a:p>
            <a:pPr marL="361950" marR="5080" indent="-349885">
              <a:lnSpc>
                <a:spcPct val="100000"/>
              </a:lnSpc>
              <a:spcBef>
                <a:spcPts val="95"/>
              </a:spcBef>
              <a:buFont typeface="Arial"/>
              <a:buChar char="●"/>
              <a:tabLst>
                <a:tab pos="361950" algn="l"/>
                <a:tab pos="362585" algn="l"/>
              </a:tabLst>
            </a:pPr>
            <a:r>
              <a:rPr lang="es-MX" sz="1900" spc="-5" dirty="0">
                <a:solidFill>
                  <a:srgbClr val="777777"/>
                </a:solidFill>
                <a:latin typeface="Arial"/>
                <a:cs typeface="Arial"/>
              </a:rPr>
              <a:t>Siempre se requiere la </a:t>
            </a:r>
            <a:r>
              <a:rPr lang="es-MX" sz="1900" b="1" spc="-5" dirty="0">
                <a:solidFill>
                  <a:srgbClr val="777777"/>
                </a:solidFill>
                <a:latin typeface="Arial"/>
                <a:cs typeface="Arial"/>
              </a:rPr>
              <a:t>separación total de Lácteos y carne</a:t>
            </a:r>
            <a:r>
              <a:rPr sz="1900" b="1" spc="-5" dirty="0">
                <a:solidFill>
                  <a:srgbClr val="777777"/>
                </a:solidFill>
                <a:latin typeface="Arial"/>
                <a:cs typeface="Arial"/>
              </a:rPr>
              <a:t>/</a:t>
            </a:r>
            <a:r>
              <a:rPr lang="es-MX" sz="1900" b="1" spc="-5" dirty="0">
                <a:solidFill>
                  <a:srgbClr val="777777"/>
                </a:solidFill>
                <a:latin typeface="Arial"/>
                <a:cs typeface="Arial"/>
              </a:rPr>
              <a:t>aves.</a:t>
            </a:r>
            <a:endParaRPr sz="1900" dirty="0">
              <a:latin typeface="Arial"/>
              <a:cs typeface="Arial"/>
            </a:endParaRPr>
          </a:p>
          <a:p>
            <a:pPr>
              <a:lnSpc>
                <a:spcPct val="100000"/>
              </a:lnSpc>
              <a:spcBef>
                <a:spcPts val="35"/>
              </a:spcBef>
              <a:buClr>
                <a:srgbClr val="777777"/>
              </a:buClr>
              <a:buFont typeface="Arial"/>
              <a:buChar char="●"/>
            </a:pPr>
            <a:endParaRPr sz="1950" dirty="0">
              <a:latin typeface="Arial"/>
              <a:cs typeface="Arial"/>
            </a:endParaRPr>
          </a:p>
          <a:p>
            <a:pPr marL="361950" marR="33020" indent="-349885">
              <a:lnSpc>
                <a:spcPct val="100000"/>
              </a:lnSpc>
              <a:buFont typeface="Arial"/>
              <a:buChar char="●"/>
              <a:tabLst>
                <a:tab pos="361950" algn="l"/>
                <a:tab pos="362585" algn="l"/>
              </a:tabLst>
            </a:pPr>
            <a:r>
              <a:rPr lang="es-MX" sz="1900" b="1" spc="-5" dirty="0">
                <a:solidFill>
                  <a:srgbClr val="777777"/>
                </a:solidFill>
                <a:latin typeface="Arial"/>
                <a:cs typeface="Arial"/>
              </a:rPr>
              <a:t>Carne y aves </a:t>
            </a:r>
            <a:r>
              <a:rPr sz="1900" b="1" spc="-5" dirty="0" err="1">
                <a:solidFill>
                  <a:srgbClr val="777777"/>
                </a:solidFill>
                <a:latin typeface="Arial"/>
                <a:cs typeface="Arial"/>
              </a:rPr>
              <a:t>requi</a:t>
            </a:r>
            <a:r>
              <a:rPr lang="es-MX" sz="1900" b="1" spc="-5" dirty="0">
                <a:solidFill>
                  <a:srgbClr val="777777"/>
                </a:solidFill>
                <a:latin typeface="Arial"/>
                <a:cs typeface="Arial"/>
              </a:rPr>
              <a:t>e</a:t>
            </a:r>
            <a:r>
              <a:rPr sz="1900" b="1" spc="-5" dirty="0">
                <a:solidFill>
                  <a:srgbClr val="777777"/>
                </a:solidFill>
                <a:latin typeface="Arial"/>
                <a:cs typeface="Arial"/>
              </a:rPr>
              <a:t>re</a:t>
            </a:r>
            <a:r>
              <a:rPr lang="es-MX" sz="1900" b="1" spc="-5" dirty="0">
                <a:solidFill>
                  <a:srgbClr val="777777"/>
                </a:solidFill>
                <a:latin typeface="Arial"/>
                <a:cs typeface="Arial"/>
              </a:rPr>
              <a:t>n sacrificio ritual K</a:t>
            </a:r>
            <a:r>
              <a:rPr sz="1900" b="1" spc="-5" dirty="0" err="1">
                <a:solidFill>
                  <a:srgbClr val="777777"/>
                </a:solidFill>
                <a:latin typeface="Arial"/>
                <a:cs typeface="Arial"/>
              </a:rPr>
              <a:t>osher</a:t>
            </a:r>
            <a:r>
              <a:rPr lang="es-MX" sz="1900" b="1" spc="-5" dirty="0">
                <a:solidFill>
                  <a:srgbClr val="777777"/>
                </a:solidFill>
                <a:latin typeface="Arial"/>
                <a:cs typeface="Arial"/>
              </a:rPr>
              <a:t> y drenado</a:t>
            </a:r>
            <a:r>
              <a:rPr sz="1900" dirty="0">
                <a:solidFill>
                  <a:srgbClr val="777777"/>
                </a:solidFill>
                <a:latin typeface="Arial"/>
                <a:cs typeface="Arial"/>
              </a:rPr>
              <a:t>, </a:t>
            </a:r>
            <a:r>
              <a:rPr lang="es-MX" sz="1900" dirty="0">
                <a:solidFill>
                  <a:srgbClr val="777777"/>
                </a:solidFill>
                <a:latin typeface="Arial"/>
                <a:cs typeface="Arial"/>
              </a:rPr>
              <a:t>solo se permiten </a:t>
            </a:r>
            <a:r>
              <a:rPr sz="1900" spc="-5" dirty="0">
                <a:solidFill>
                  <a:srgbClr val="777777"/>
                </a:solidFill>
                <a:latin typeface="Arial"/>
                <a:cs typeface="Arial"/>
              </a:rPr>
              <a:t> animal</a:t>
            </a:r>
            <a:r>
              <a:rPr lang="es-MX" sz="1900" spc="-5" dirty="0">
                <a:solidFill>
                  <a:srgbClr val="777777"/>
                </a:solidFill>
                <a:latin typeface="Arial"/>
                <a:cs typeface="Arial"/>
              </a:rPr>
              <a:t>e</a:t>
            </a:r>
            <a:r>
              <a:rPr sz="1900" spc="-5" dirty="0">
                <a:solidFill>
                  <a:srgbClr val="777777"/>
                </a:solidFill>
                <a:latin typeface="Arial"/>
                <a:cs typeface="Arial"/>
              </a:rPr>
              <a:t>s</a:t>
            </a:r>
            <a:r>
              <a:rPr lang="es-MX" sz="1900" spc="-5" dirty="0">
                <a:solidFill>
                  <a:srgbClr val="777777"/>
                </a:solidFill>
                <a:latin typeface="Arial"/>
                <a:cs typeface="Arial"/>
              </a:rPr>
              <a:t>de </a:t>
            </a:r>
            <a:r>
              <a:rPr lang="es-MX" sz="1900" b="1" spc="-5" dirty="0">
                <a:solidFill>
                  <a:srgbClr val="777777"/>
                </a:solidFill>
                <a:latin typeface="Arial"/>
                <a:cs typeface="Arial"/>
              </a:rPr>
              <a:t>tipos K</a:t>
            </a:r>
            <a:r>
              <a:rPr sz="1900" b="1" spc="-5" dirty="0" err="1">
                <a:solidFill>
                  <a:srgbClr val="777777"/>
                </a:solidFill>
                <a:latin typeface="Arial"/>
                <a:cs typeface="Arial"/>
              </a:rPr>
              <a:t>osher</a:t>
            </a:r>
            <a:r>
              <a:rPr lang="es-MX" sz="1900" b="1" spc="-5" dirty="0">
                <a:solidFill>
                  <a:srgbClr val="777777"/>
                </a:solidFill>
                <a:latin typeface="Arial"/>
                <a:cs typeface="Arial"/>
              </a:rPr>
              <a:t>.</a:t>
            </a:r>
            <a:endParaRPr sz="1900" dirty="0">
              <a:latin typeface="Arial"/>
              <a:cs typeface="Arial"/>
            </a:endParaRPr>
          </a:p>
        </p:txBody>
      </p:sp>
      <p:sp>
        <p:nvSpPr>
          <p:cNvPr id="5" name="object 5"/>
          <p:cNvSpPr/>
          <p:nvPr/>
        </p:nvSpPr>
        <p:spPr>
          <a:xfrm>
            <a:off x="816863" y="2223516"/>
            <a:ext cx="3502660" cy="3502660"/>
          </a:xfrm>
          <a:custGeom>
            <a:avLst/>
            <a:gdLst/>
            <a:ahLst/>
            <a:cxnLst/>
            <a:rect l="l" t="t" r="r" b="b"/>
            <a:pathLst>
              <a:path w="3502660" h="3502660">
                <a:moveTo>
                  <a:pt x="1751076" y="0"/>
                </a:moveTo>
                <a:lnTo>
                  <a:pt x="1702876" y="650"/>
                </a:lnTo>
                <a:lnTo>
                  <a:pt x="1654998" y="2590"/>
                </a:lnTo>
                <a:lnTo>
                  <a:pt x="1607458" y="5804"/>
                </a:lnTo>
                <a:lnTo>
                  <a:pt x="1560274" y="10274"/>
                </a:lnTo>
                <a:lnTo>
                  <a:pt x="1513462" y="15985"/>
                </a:lnTo>
                <a:lnTo>
                  <a:pt x="1467039" y="22918"/>
                </a:lnTo>
                <a:lnTo>
                  <a:pt x="1421021" y="31058"/>
                </a:lnTo>
                <a:lnTo>
                  <a:pt x="1375425" y="40387"/>
                </a:lnTo>
                <a:lnTo>
                  <a:pt x="1330268" y="50890"/>
                </a:lnTo>
                <a:lnTo>
                  <a:pt x="1285566" y="62549"/>
                </a:lnTo>
                <a:lnTo>
                  <a:pt x="1241336" y="75348"/>
                </a:lnTo>
                <a:lnTo>
                  <a:pt x="1197595" y="89269"/>
                </a:lnTo>
                <a:lnTo>
                  <a:pt x="1154360" y="104297"/>
                </a:lnTo>
                <a:lnTo>
                  <a:pt x="1111647" y="120415"/>
                </a:lnTo>
                <a:lnTo>
                  <a:pt x="1069472" y="137606"/>
                </a:lnTo>
                <a:lnTo>
                  <a:pt x="1027854" y="155853"/>
                </a:lnTo>
                <a:lnTo>
                  <a:pt x="986807" y="175140"/>
                </a:lnTo>
                <a:lnTo>
                  <a:pt x="946350" y="195449"/>
                </a:lnTo>
                <a:lnTo>
                  <a:pt x="906498" y="216765"/>
                </a:lnTo>
                <a:lnTo>
                  <a:pt x="867268" y="239070"/>
                </a:lnTo>
                <a:lnTo>
                  <a:pt x="828678" y="262348"/>
                </a:lnTo>
                <a:lnTo>
                  <a:pt x="790743" y="286582"/>
                </a:lnTo>
                <a:lnTo>
                  <a:pt x="753481" y="311756"/>
                </a:lnTo>
                <a:lnTo>
                  <a:pt x="716907" y="337852"/>
                </a:lnTo>
                <a:lnTo>
                  <a:pt x="681040" y="364854"/>
                </a:lnTo>
                <a:lnTo>
                  <a:pt x="645895" y="392746"/>
                </a:lnTo>
                <a:lnTo>
                  <a:pt x="611489" y="421511"/>
                </a:lnTo>
                <a:lnTo>
                  <a:pt x="577839" y="451131"/>
                </a:lnTo>
                <a:lnTo>
                  <a:pt x="544961" y="481591"/>
                </a:lnTo>
                <a:lnTo>
                  <a:pt x="512873" y="512873"/>
                </a:lnTo>
                <a:lnTo>
                  <a:pt x="481591" y="544961"/>
                </a:lnTo>
                <a:lnTo>
                  <a:pt x="451131" y="577839"/>
                </a:lnTo>
                <a:lnTo>
                  <a:pt x="421511" y="611489"/>
                </a:lnTo>
                <a:lnTo>
                  <a:pt x="392746" y="645895"/>
                </a:lnTo>
                <a:lnTo>
                  <a:pt x="364854" y="681040"/>
                </a:lnTo>
                <a:lnTo>
                  <a:pt x="337852" y="716907"/>
                </a:lnTo>
                <a:lnTo>
                  <a:pt x="311756" y="753481"/>
                </a:lnTo>
                <a:lnTo>
                  <a:pt x="286582" y="790743"/>
                </a:lnTo>
                <a:lnTo>
                  <a:pt x="262348" y="828678"/>
                </a:lnTo>
                <a:lnTo>
                  <a:pt x="239070" y="867268"/>
                </a:lnTo>
                <a:lnTo>
                  <a:pt x="216765" y="906498"/>
                </a:lnTo>
                <a:lnTo>
                  <a:pt x="195449" y="946350"/>
                </a:lnTo>
                <a:lnTo>
                  <a:pt x="175140" y="986807"/>
                </a:lnTo>
                <a:lnTo>
                  <a:pt x="155853" y="1027854"/>
                </a:lnTo>
                <a:lnTo>
                  <a:pt x="137606" y="1069472"/>
                </a:lnTo>
                <a:lnTo>
                  <a:pt x="120415" y="1111647"/>
                </a:lnTo>
                <a:lnTo>
                  <a:pt x="104297" y="1154360"/>
                </a:lnTo>
                <a:lnTo>
                  <a:pt x="89269" y="1197595"/>
                </a:lnTo>
                <a:lnTo>
                  <a:pt x="75348" y="1241336"/>
                </a:lnTo>
                <a:lnTo>
                  <a:pt x="62549" y="1285566"/>
                </a:lnTo>
                <a:lnTo>
                  <a:pt x="50890" y="1330268"/>
                </a:lnTo>
                <a:lnTo>
                  <a:pt x="40387" y="1375425"/>
                </a:lnTo>
                <a:lnTo>
                  <a:pt x="31058" y="1421021"/>
                </a:lnTo>
                <a:lnTo>
                  <a:pt x="22918" y="1467039"/>
                </a:lnTo>
                <a:lnTo>
                  <a:pt x="15985" y="1513462"/>
                </a:lnTo>
                <a:lnTo>
                  <a:pt x="10274" y="1560274"/>
                </a:lnTo>
                <a:lnTo>
                  <a:pt x="5804" y="1607458"/>
                </a:lnTo>
                <a:lnTo>
                  <a:pt x="2590" y="1654998"/>
                </a:lnTo>
                <a:lnTo>
                  <a:pt x="650" y="1702876"/>
                </a:lnTo>
                <a:lnTo>
                  <a:pt x="0" y="1751076"/>
                </a:lnTo>
                <a:lnTo>
                  <a:pt x="650" y="1799275"/>
                </a:lnTo>
                <a:lnTo>
                  <a:pt x="2590" y="1847153"/>
                </a:lnTo>
                <a:lnTo>
                  <a:pt x="5804" y="1894693"/>
                </a:lnTo>
                <a:lnTo>
                  <a:pt x="10274" y="1941877"/>
                </a:lnTo>
                <a:lnTo>
                  <a:pt x="15985" y="1988689"/>
                </a:lnTo>
                <a:lnTo>
                  <a:pt x="22918" y="2035112"/>
                </a:lnTo>
                <a:lnTo>
                  <a:pt x="31058" y="2081130"/>
                </a:lnTo>
                <a:lnTo>
                  <a:pt x="40387" y="2126726"/>
                </a:lnTo>
                <a:lnTo>
                  <a:pt x="50890" y="2171883"/>
                </a:lnTo>
                <a:lnTo>
                  <a:pt x="62549" y="2216585"/>
                </a:lnTo>
                <a:lnTo>
                  <a:pt x="75348" y="2260815"/>
                </a:lnTo>
                <a:lnTo>
                  <a:pt x="89269" y="2304556"/>
                </a:lnTo>
                <a:lnTo>
                  <a:pt x="104297" y="2347791"/>
                </a:lnTo>
                <a:lnTo>
                  <a:pt x="120415" y="2390504"/>
                </a:lnTo>
                <a:lnTo>
                  <a:pt x="137606" y="2432679"/>
                </a:lnTo>
                <a:lnTo>
                  <a:pt x="155853" y="2474297"/>
                </a:lnTo>
                <a:lnTo>
                  <a:pt x="175140" y="2515344"/>
                </a:lnTo>
                <a:lnTo>
                  <a:pt x="195449" y="2555801"/>
                </a:lnTo>
                <a:lnTo>
                  <a:pt x="216765" y="2595653"/>
                </a:lnTo>
                <a:lnTo>
                  <a:pt x="239070" y="2634883"/>
                </a:lnTo>
                <a:lnTo>
                  <a:pt x="262348" y="2673473"/>
                </a:lnTo>
                <a:lnTo>
                  <a:pt x="286582" y="2711408"/>
                </a:lnTo>
                <a:lnTo>
                  <a:pt x="311756" y="2748670"/>
                </a:lnTo>
                <a:lnTo>
                  <a:pt x="337852" y="2785244"/>
                </a:lnTo>
                <a:lnTo>
                  <a:pt x="364854" y="2821111"/>
                </a:lnTo>
                <a:lnTo>
                  <a:pt x="392746" y="2856256"/>
                </a:lnTo>
                <a:lnTo>
                  <a:pt x="421511" y="2890662"/>
                </a:lnTo>
                <a:lnTo>
                  <a:pt x="451131" y="2924312"/>
                </a:lnTo>
                <a:lnTo>
                  <a:pt x="481591" y="2957190"/>
                </a:lnTo>
                <a:lnTo>
                  <a:pt x="512873" y="2989278"/>
                </a:lnTo>
                <a:lnTo>
                  <a:pt x="544961" y="3020560"/>
                </a:lnTo>
                <a:lnTo>
                  <a:pt x="577839" y="3051020"/>
                </a:lnTo>
                <a:lnTo>
                  <a:pt x="611489" y="3080640"/>
                </a:lnTo>
                <a:lnTo>
                  <a:pt x="645895" y="3109405"/>
                </a:lnTo>
                <a:lnTo>
                  <a:pt x="681040" y="3137297"/>
                </a:lnTo>
                <a:lnTo>
                  <a:pt x="716907" y="3164299"/>
                </a:lnTo>
                <a:lnTo>
                  <a:pt x="753481" y="3190395"/>
                </a:lnTo>
                <a:lnTo>
                  <a:pt x="790743" y="3215569"/>
                </a:lnTo>
                <a:lnTo>
                  <a:pt x="828678" y="3239803"/>
                </a:lnTo>
                <a:lnTo>
                  <a:pt x="867268" y="3263081"/>
                </a:lnTo>
                <a:lnTo>
                  <a:pt x="906498" y="3285386"/>
                </a:lnTo>
                <a:lnTo>
                  <a:pt x="946350" y="3306702"/>
                </a:lnTo>
                <a:lnTo>
                  <a:pt x="986807" y="3327011"/>
                </a:lnTo>
                <a:lnTo>
                  <a:pt x="1027854" y="3346298"/>
                </a:lnTo>
                <a:lnTo>
                  <a:pt x="1069472" y="3364545"/>
                </a:lnTo>
                <a:lnTo>
                  <a:pt x="1111647" y="3381736"/>
                </a:lnTo>
                <a:lnTo>
                  <a:pt x="1154360" y="3397854"/>
                </a:lnTo>
                <a:lnTo>
                  <a:pt x="1197595" y="3412882"/>
                </a:lnTo>
                <a:lnTo>
                  <a:pt x="1241336" y="3426803"/>
                </a:lnTo>
                <a:lnTo>
                  <a:pt x="1285566" y="3439602"/>
                </a:lnTo>
                <a:lnTo>
                  <a:pt x="1330268" y="3451261"/>
                </a:lnTo>
                <a:lnTo>
                  <a:pt x="1375425" y="3461764"/>
                </a:lnTo>
                <a:lnTo>
                  <a:pt x="1421021" y="3471093"/>
                </a:lnTo>
                <a:lnTo>
                  <a:pt x="1467039" y="3479233"/>
                </a:lnTo>
                <a:lnTo>
                  <a:pt x="1513462" y="3486166"/>
                </a:lnTo>
                <a:lnTo>
                  <a:pt x="1560274" y="3491877"/>
                </a:lnTo>
                <a:lnTo>
                  <a:pt x="1607458" y="3496347"/>
                </a:lnTo>
                <a:lnTo>
                  <a:pt x="1654998" y="3499561"/>
                </a:lnTo>
                <a:lnTo>
                  <a:pt x="1702876" y="3501501"/>
                </a:lnTo>
                <a:lnTo>
                  <a:pt x="1751076" y="3502152"/>
                </a:lnTo>
                <a:lnTo>
                  <a:pt x="1799275" y="3501501"/>
                </a:lnTo>
                <a:lnTo>
                  <a:pt x="1847153" y="3499561"/>
                </a:lnTo>
                <a:lnTo>
                  <a:pt x="1894693" y="3496347"/>
                </a:lnTo>
                <a:lnTo>
                  <a:pt x="1941877" y="3491877"/>
                </a:lnTo>
                <a:lnTo>
                  <a:pt x="1988689" y="3486166"/>
                </a:lnTo>
                <a:lnTo>
                  <a:pt x="2035112" y="3479233"/>
                </a:lnTo>
                <a:lnTo>
                  <a:pt x="2081130" y="3471093"/>
                </a:lnTo>
                <a:lnTo>
                  <a:pt x="2126726" y="3461764"/>
                </a:lnTo>
                <a:lnTo>
                  <a:pt x="2171883" y="3451261"/>
                </a:lnTo>
                <a:lnTo>
                  <a:pt x="2216585" y="3439602"/>
                </a:lnTo>
                <a:lnTo>
                  <a:pt x="2260815" y="3426803"/>
                </a:lnTo>
                <a:lnTo>
                  <a:pt x="2304556" y="3412882"/>
                </a:lnTo>
                <a:lnTo>
                  <a:pt x="2347791" y="3397854"/>
                </a:lnTo>
                <a:lnTo>
                  <a:pt x="2390504" y="3381736"/>
                </a:lnTo>
                <a:lnTo>
                  <a:pt x="2432679" y="3364545"/>
                </a:lnTo>
                <a:lnTo>
                  <a:pt x="2474297" y="3346298"/>
                </a:lnTo>
                <a:lnTo>
                  <a:pt x="2515344" y="3327011"/>
                </a:lnTo>
                <a:lnTo>
                  <a:pt x="2555801" y="3306702"/>
                </a:lnTo>
                <a:lnTo>
                  <a:pt x="2595653" y="3285386"/>
                </a:lnTo>
                <a:lnTo>
                  <a:pt x="2634883" y="3263081"/>
                </a:lnTo>
                <a:lnTo>
                  <a:pt x="2673473" y="3239803"/>
                </a:lnTo>
                <a:lnTo>
                  <a:pt x="2711408" y="3215569"/>
                </a:lnTo>
                <a:lnTo>
                  <a:pt x="2748670" y="3190395"/>
                </a:lnTo>
                <a:lnTo>
                  <a:pt x="2785244" y="3164299"/>
                </a:lnTo>
                <a:lnTo>
                  <a:pt x="2821111" y="3137297"/>
                </a:lnTo>
                <a:lnTo>
                  <a:pt x="2856256" y="3109405"/>
                </a:lnTo>
                <a:lnTo>
                  <a:pt x="2890662" y="3080640"/>
                </a:lnTo>
                <a:lnTo>
                  <a:pt x="2924312" y="3051020"/>
                </a:lnTo>
                <a:lnTo>
                  <a:pt x="2957190" y="3020560"/>
                </a:lnTo>
                <a:lnTo>
                  <a:pt x="2989278" y="2989278"/>
                </a:lnTo>
                <a:lnTo>
                  <a:pt x="3020560" y="2957190"/>
                </a:lnTo>
                <a:lnTo>
                  <a:pt x="3051020" y="2924312"/>
                </a:lnTo>
                <a:lnTo>
                  <a:pt x="3080640" y="2890662"/>
                </a:lnTo>
                <a:lnTo>
                  <a:pt x="3109405" y="2856256"/>
                </a:lnTo>
                <a:lnTo>
                  <a:pt x="3137297" y="2821111"/>
                </a:lnTo>
                <a:lnTo>
                  <a:pt x="3164299" y="2785244"/>
                </a:lnTo>
                <a:lnTo>
                  <a:pt x="3190395" y="2748670"/>
                </a:lnTo>
                <a:lnTo>
                  <a:pt x="3215569" y="2711408"/>
                </a:lnTo>
                <a:lnTo>
                  <a:pt x="3239803" y="2673473"/>
                </a:lnTo>
                <a:lnTo>
                  <a:pt x="3263081" y="2634883"/>
                </a:lnTo>
                <a:lnTo>
                  <a:pt x="3285386" y="2595653"/>
                </a:lnTo>
                <a:lnTo>
                  <a:pt x="3306702" y="2555801"/>
                </a:lnTo>
                <a:lnTo>
                  <a:pt x="3327011" y="2515344"/>
                </a:lnTo>
                <a:lnTo>
                  <a:pt x="3346298" y="2474297"/>
                </a:lnTo>
                <a:lnTo>
                  <a:pt x="3364545" y="2432679"/>
                </a:lnTo>
                <a:lnTo>
                  <a:pt x="3381736" y="2390504"/>
                </a:lnTo>
                <a:lnTo>
                  <a:pt x="3397854" y="2347791"/>
                </a:lnTo>
                <a:lnTo>
                  <a:pt x="3412882" y="2304556"/>
                </a:lnTo>
                <a:lnTo>
                  <a:pt x="3426803" y="2260815"/>
                </a:lnTo>
                <a:lnTo>
                  <a:pt x="3439602" y="2216585"/>
                </a:lnTo>
                <a:lnTo>
                  <a:pt x="3451261" y="2171883"/>
                </a:lnTo>
                <a:lnTo>
                  <a:pt x="3461764" y="2126726"/>
                </a:lnTo>
                <a:lnTo>
                  <a:pt x="3471093" y="2081130"/>
                </a:lnTo>
                <a:lnTo>
                  <a:pt x="3479233" y="2035112"/>
                </a:lnTo>
                <a:lnTo>
                  <a:pt x="3486166" y="1988689"/>
                </a:lnTo>
                <a:lnTo>
                  <a:pt x="3491877" y="1941877"/>
                </a:lnTo>
                <a:lnTo>
                  <a:pt x="3496347" y="1894693"/>
                </a:lnTo>
                <a:lnTo>
                  <a:pt x="3499561" y="1847153"/>
                </a:lnTo>
                <a:lnTo>
                  <a:pt x="3501501" y="1799275"/>
                </a:lnTo>
                <a:lnTo>
                  <a:pt x="3502152" y="1751076"/>
                </a:lnTo>
                <a:lnTo>
                  <a:pt x="3501501" y="1702876"/>
                </a:lnTo>
                <a:lnTo>
                  <a:pt x="3499561" y="1654998"/>
                </a:lnTo>
                <a:lnTo>
                  <a:pt x="3496347" y="1607458"/>
                </a:lnTo>
                <a:lnTo>
                  <a:pt x="3491877" y="1560274"/>
                </a:lnTo>
                <a:lnTo>
                  <a:pt x="3486166" y="1513462"/>
                </a:lnTo>
                <a:lnTo>
                  <a:pt x="3479233" y="1467039"/>
                </a:lnTo>
                <a:lnTo>
                  <a:pt x="3471093" y="1421021"/>
                </a:lnTo>
                <a:lnTo>
                  <a:pt x="3461764" y="1375425"/>
                </a:lnTo>
                <a:lnTo>
                  <a:pt x="3451261" y="1330268"/>
                </a:lnTo>
                <a:lnTo>
                  <a:pt x="3439602" y="1285566"/>
                </a:lnTo>
                <a:lnTo>
                  <a:pt x="3426803" y="1241336"/>
                </a:lnTo>
                <a:lnTo>
                  <a:pt x="3412882" y="1197595"/>
                </a:lnTo>
                <a:lnTo>
                  <a:pt x="3397854" y="1154360"/>
                </a:lnTo>
                <a:lnTo>
                  <a:pt x="3381736" y="1111647"/>
                </a:lnTo>
                <a:lnTo>
                  <a:pt x="3364545" y="1069472"/>
                </a:lnTo>
                <a:lnTo>
                  <a:pt x="3346298" y="1027854"/>
                </a:lnTo>
                <a:lnTo>
                  <a:pt x="3327011" y="986807"/>
                </a:lnTo>
                <a:lnTo>
                  <a:pt x="3306702" y="946350"/>
                </a:lnTo>
                <a:lnTo>
                  <a:pt x="3285386" y="906498"/>
                </a:lnTo>
                <a:lnTo>
                  <a:pt x="3263081" y="867268"/>
                </a:lnTo>
                <a:lnTo>
                  <a:pt x="3239803" y="828678"/>
                </a:lnTo>
                <a:lnTo>
                  <a:pt x="3215569" y="790743"/>
                </a:lnTo>
                <a:lnTo>
                  <a:pt x="3190395" y="753481"/>
                </a:lnTo>
                <a:lnTo>
                  <a:pt x="3164299" y="716907"/>
                </a:lnTo>
                <a:lnTo>
                  <a:pt x="3137297" y="681040"/>
                </a:lnTo>
                <a:lnTo>
                  <a:pt x="3109405" y="645895"/>
                </a:lnTo>
                <a:lnTo>
                  <a:pt x="3080640" y="611489"/>
                </a:lnTo>
                <a:lnTo>
                  <a:pt x="3051020" y="577839"/>
                </a:lnTo>
                <a:lnTo>
                  <a:pt x="3020560" y="544961"/>
                </a:lnTo>
                <a:lnTo>
                  <a:pt x="2989278" y="512873"/>
                </a:lnTo>
                <a:lnTo>
                  <a:pt x="2957190" y="481591"/>
                </a:lnTo>
                <a:lnTo>
                  <a:pt x="2924312" y="451131"/>
                </a:lnTo>
                <a:lnTo>
                  <a:pt x="2890662" y="421511"/>
                </a:lnTo>
                <a:lnTo>
                  <a:pt x="2856256" y="392746"/>
                </a:lnTo>
                <a:lnTo>
                  <a:pt x="2821111" y="364854"/>
                </a:lnTo>
                <a:lnTo>
                  <a:pt x="2785244" y="337852"/>
                </a:lnTo>
                <a:lnTo>
                  <a:pt x="2748670" y="311756"/>
                </a:lnTo>
                <a:lnTo>
                  <a:pt x="2711408" y="286582"/>
                </a:lnTo>
                <a:lnTo>
                  <a:pt x="2673473" y="262348"/>
                </a:lnTo>
                <a:lnTo>
                  <a:pt x="2634883" y="239070"/>
                </a:lnTo>
                <a:lnTo>
                  <a:pt x="2595653" y="216765"/>
                </a:lnTo>
                <a:lnTo>
                  <a:pt x="2555801" y="195449"/>
                </a:lnTo>
                <a:lnTo>
                  <a:pt x="2515344" y="175140"/>
                </a:lnTo>
                <a:lnTo>
                  <a:pt x="2474297" y="155853"/>
                </a:lnTo>
                <a:lnTo>
                  <a:pt x="2432679" y="137606"/>
                </a:lnTo>
                <a:lnTo>
                  <a:pt x="2390504" y="120415"/>
                </a:lnTo>
                <a:lnTo>
                  <a:pt x="2347791" y="104297"/>
                </a:lnTo>
                <a:lnTo>
                  <a:pt x="2304556" y="89269"/>
                </a:lnTo>
                <a:lnTo>
                  <a:pt x="2260815" y="75348"/>
                </a:lnTo>
                <a:lnTo>
                  <a:pt x="2216585" y="62549"/>
                </a:lnTo>
                <a:lnTo>
                  <a:pt x="2171883" y="50890"/>
                </a:lnTo>
                <a:lnTo>
                  <a:pt x="2126726" y="40387"/>
                </a:lnTo>
                <a:lnTo>
                  <a:pt x="2081130" y="31058"/>
                </a:lnTo>
                <a:lnTo>
                  <a:pt x="2035112" y="22918"/>
                </a:lnTo>
                <a:lnTo>
                  <a:pt x="1988689" y="15985"/>
                </a:lnTo>
                <a:lnTo>
                  <a:pt x="1941877" y="10274"/>
                </a:lnTo>
                <a:lnTo>
                  <a:pt x="1894693" y="5804"/>
                </a:lnTo>
                <a:lnTo>
                  <a:pt x="1847153" y="2590"/>
                </a:lnTo>
                <a:lnTo>
                  <a:pt x="1799275" y="650"/>
                </a:lnTo>
                <a:lnTo>
                  <a:pt x="1751076" y="0"/>
                </a:lnTo>
                <a:close/>
              </a:path>
            </a:pathLst>
          </a:custGeom>
          <a:solidFill>
            <a:srgbClr val="990000"/>
          </a:solidFill>
        </p:spPr>
        <p:txBody>
          <a:bodyPr wrap="square" lIns="0" tIns="0" rIns="0" bIns="0" rtlCol="0"/>
          <a:lstStyle/>
          <a:p>
            <a:endParaRPr/>
          </a:p>
        </p:txBody>
      </p:sp>
      <p:sp>
        <p:nvSpPr>
          <p:cNvPr id="6" name="object 6"/>
          <p:cNvSpPr/>
          <p:nvPr/>
        </p:nvSpPr>
        <p:spPr>
          <a:xfrm>
            <a:off x="283463" y="1473707"/>
            <a:ext cx="4614671" cy="461467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0" y="6387084"/>
            <a:ext cx="9144000" cy="471170"/>
          </a:xfrm>
          <a:custGeom>
            <a:avLst/>
            <a:gdLst/>
            <a:ahLst/>
            <a:cxnLst/>
            <a:rect l="l" t="t" r="r" b="b"/>
            <a:pathLst>
              <a:path w="9144000" h="471170">
                <a:moveTo>
                  <a:pt x="9143999" y="0"/>
                </a:moveTo>
                <a:lnTo>
                  <a:pt x="0" y="0"/>
                </a:lnTo>
                <a:lnTo>
                  <a:pt x="0" y="470915"/>
                </a:lnTo>
                <a:lnTo>
                  <a:pt x="9143999" y="470915"/>
                </a:lnTo>
                <a:lnTo>
                  <a:pt x="9143999" y="0"/>
                </a:lnTo>
                <a:close/>
              </a:path>
            </a:pathLst>
          </a:custGeom>
          <a:solidFill>
            <a:srgbClr val="46895C"/>
          </a:solidFill>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387465"/>
          </a:xfrm>
          <a:custGeom>
            <a:avLst/>
            <a:gdLst/>
            <a:ahLst/>
            <a:cxnLst/>
            <a:rect l="l" t="t" r="r" b="b"/>
            <a:pathLst>
              <a:path w="9144000" h="6387465">
                <a:moveTo>
                  <a:pt x="0" y="6387084"/>
                </a:moveTo>
                <a:lnTo>
                  <a:pt x="9144000" y="6387084"/>
                </a:lnTo>
                <a:lnTo>
                  <a:pt x="9144000" y="0"/>
                </a:lnTo>
                <a:lnTo>
                  <a:pt x="0" y="0"/>
                </a:lnTo>
                <a:lnTo>
                  <a:pt x="0" y="6387084"/>
                </a:lnTo>
                <a:close/>
              </a:path>
            </a:pathLst>
          </a:custGeom>
          <a:solidFill>
            <a:srgbClr val="EDEDED"/>
          </a:solidFill>
        </p:spPr>
        <p:txBody>
          <a:bodyPr wrap="square" lIns="0" tIns="0" rIns="0" bIns="0" rtlCol="0"/>
          <a:lstStyle/>
          <a:p>
            <a:endParaRPr/>
          </a:p>
        </p:txBody>
      </p:sp>
      <p:sp>
        <p:nvSpPr>
          <p:cNvPr id="3" name="object 3"/>
          <p:cNvSpPr txBox="1"/>
          <p:nvPr/>
        </p:nvSpPr>
        <p:spPr>
          <a:xfrm>
            <a:off x="5213096" y="2985261"/>
            <a:ext cx="3207385" cy="1766509"/>
          </a:xfrm>
          <a:prstGeom prst="rect">
            <a:avLst/>
          </a:prstGeom>
        </p:spPr>
        <p:txBody>
          <a:bodyPr vert="horz" wrap="square" lIns="0" tIns="12065" rIns="0" bIns="0" rtlCol="0">
            <a:spAutoFit/>
          </a:bodyPr>
          <a:lstStyle/>
          <a:p>
            <a:pPr marL="361315" marR="190500" indent="-349250">
              <a:lnSpc>
                <a:spcPct val="100000"/>
              </a:lnSpc>
              <a:spcBef>
                <a:spcPts val="95"/>
              </a:spcBef>
              <a:buFont typeface="Arial"/>
              <a:buChar char="●"/>
              <a:tabLst>
                <a:tab pos="361315" algn="l"/>
                <a:tab pos="361950" algn="l"/>
              </a:tabLst>
            </a:pPr>
            <a:r>
              <a:rPr lang="es-MX" sz="1900" b="1" spc="-5" dirty="0">
                <a:solidFill>
                  <a:srgbClr val="777777"/>
                </a:solidFill>
                <a:latin typeface="Arial"/>
                <a:cs typeface="Arial"/>
              </a:rPr>
              <a:t>La certificación Láctea </a:t>
            </a:r>
            <a:r>
              <a:rPr lang="es-MX" sz="1900" spc="-5" dirty="0">
                <a:solidFill>
                  <a:srgbClr val="777777"/>
                </a:solidFill>
                <a:latin typeface="Arial"/>
                <a:cs typeface="Arial"/>
              </a:rPr>
              <a:t>tiene un segundo nivel opcional de certificación, conocido como </a:t>
            </a:r>
            <a:r>
              <a:rPr lang="es-MX" sz="1900" b="1" i="1" spc="-5" dirty="0" err="1">
                <a:solidFill>
                  <a:srgbClr val="777777"/>
                </a:solidFill>
                <a:latin typeface="Arial"/>
                <a:cs typeface="Arial"/>
              </a:rPr>
              <a:t>Jalav</a:t>
            </a:r>
            <a:r>
              <a:rPr lang="es-MX" sz="1900" b="1" i="1" spc="-5" dirty="0">
                <a:solidFill>
                  <a:srgbClr val="777777"/>
                </a:solidFill>
                <a:latin typeface="Arial"/>
                <a:cs typeface="Arial"/>
              </a:rPr>
              <a:t> Israel, </a:t>
            </a:r>
            <a:r>
              <a:rPr lang="es-MX" sz="1900" spc="-5" dirty="0">
                <a:solidFill>
                  <a:srgbClr val="777777"/>
                </a:solidFill>
                <a:latin typeface="Arial"/>
                <a:cs typeface="Arial"/>
              </a:rPr>
              <a:t>que </a:t>
            </a:r>
            <a:r>
              <a:rPr sz="1900" spc="-5" dirty="0" err="1">
                <a:solidFill>
                  <a:srgbClr val="777777"/>
                </a:solidFill>
                <a:latin typeface="Arial"/>
                <a:cs typeface="Arial"/>
              </a:rPr>
              <a:t>requi</a:t>
            </a:r>
            <a:r>
              <a:rPr lang="es-MX" sz="1900" spc="-5" dirty="0">
                <a:solidFill>
                  <a:srgbClr val="777777"/>
                </a:solidFill>
                <a:latin typeface="Arial"/>
                <a:cs typeface="Arial"/>
              </a:rPr>
              <a:t>e</a:t>
            </a:r>
            <a:r>
              <a:rPr sz="1900" spc="-5" dirty="0">
                <a:solidFill>
                  <a:srgbClr val="777777"/>
                </a:solidFill>
                <a:latin typeface="Arial"/>
                <a:cs typeface="Arial"/>
              </a:rPr>
              <a:t>re</a:t>
            </a:r>
            <a:r>
              <a:rPr lang="es-MX" sz="1900" spc="-5" dirty="0">
                <a:solidFill>
                  <a:srgbClr val="777777"/>
                </a:solidFill>
                <a:latin typeface="Arial"/>
                <a:cs typeface="Arial"/>
              </a:rPr>
              <a:t> supervisión adicional.</a:t>
            </a:r>
            <a:endParaRPr sz="1900" dirty="0">
              <a:latin typeface="Arial"/>
              <a:cs typeface="Arial"/>
            </a:endParaRPr>
          </a:p>
        </p:txBody>
      </p:sp>
      <p:sp>
        <p:nvSpPr>
          <p:cNvPr id="4" name="object 4"/>
          <p:cNvSpPr/>
          <p:nvPr/>
        </p:nvSpPr>
        <p:spPr>
          <a:xfrm>
            <a:off x="816863" y="1994916"/>
            <a:ext cx="3502660" cy="3502660"/>
          </a:xfrm>
          <a:custGeom>
            <a:avLst/>
            <a:gdLst/>
            <a:ahLst/>
            <a:cxnLst/>
            <a:rect l="l" t="t" r="r" b="b"/>
            <a:pathLst>
              <a:path w="3502660" h="3502660">
                <a:moveTo>
                  <a:pt x="1751076" y="0"/>
                </a:moveTo>
                <a:lnTo>
                  <a:pt x="1702876" y="650"/>
                </a:lnTo>
                <a:lnTo>
                  <a:pt x="1654998" y="2590"/>
                </a:lnTo>
                <a:lnTo>
                  <a:pt x="1607458" y="5804"/>
                </a:lnTo>
                <a:lnTo>
                  <a:pt x="1560274" y="10274"/>
                </a:lnTo>
                <a:lnTo>
                  <a:pt x="1513462" y="15985"/>
                </a:lnTo>
                <a:lnTo>
                  <a:pt x="1467039" y="22918"/>
                </a:lnTo>
                <a:lnTo>
                  <a:pt x="1421021" y="31058"/>
                </a:lnTo>
                <a:lnTo>
                  <a:pt x="1375425" y="40387"/>
                </a:lnTo>
                <a:lnTo>
                  <a:pt x="1330268" y="50890"/>
                </a:lnTo>
                <a:lnTo>
                  <a:pt x="1285566" y="62549"/>
                </a:lnTo>
                <a:lnTo>
                  <a:pt x="1241336" y="75348"/>
                </a:lnTo>
                <a:lnTo>
                  <a:pt x="1197595" y="89269"/>
                </a:lnTo>
                <a:lnTo>
                  <a:pt x="1154360" y="104297"/>
                </a:lnTo>
                <a:lnTo>
                  <a:pt x="1111647" y="120415"/>
                </a:lnTo>
                <a:lnTo>
                  <a:pt x="1069472" y="137606"/>
                </a:lnTo>
                <a:lnTo>
                  <a:pt x="1027854" y="155853"/>
                </a:lnTo>
                <a:lnTo>
                  <a:pt x="986807" y="175140"/>
                </a:lnTo>
                <a:lnTo>
                  <a:pt x="946350" y="195449"/>
                </a:lnTo>
                <a:lnTo>
                  <a:pt x="906498" y="216765"/>
                </a:lnTo>
                <a:lnTo>
                  <a:pt x="867268" y="239070"/>
                </a:lnTo>
                <a:lnTo>
                  <a:pt x="828678" y="262348"/>
                </a:lnTo>
                <a:lnTo>
                  <a:pt x="790743" y="286582"/>
                </a:lnTo>
                <a:lnTo>
                  <a:pt x="753481" y="311756"/>
                </a:lnTo>
                <a:lnTo>
                  <a:pt x="716907" y="337852"/>
                </a:lnTo>
                <a:lnTo>
                  <a:pt x="681040" y="364854"/>
                </a:lnTo>
                <a:lnTo>
                  <a:pt x="645895" y="392746"/>
                </a:lnTo>
                <a:lnTo>
                  <a:pt x="611489" y="421511"/>
                </a:lnTo>
                <a:lnTo>
                  <a:pt x="577839" y="451131"/>
                </a:lnTo>
                <a:lnTo>
                  <a:pt x="544961" y="481591"/>
                </a:lnTo>
                <a:lnTo>
                  <a:pt x="512873" y="512873"/>
                </a:lnTo>
                <a:lnTo>
                  <a:pt x="481591" y="544961"/>
                </a:lnTo>
                <a:lnTo>
                  <a:pt x="451131" y="577839"/>
                </a:lnTo>
                <a:lnTo>
                  <a:pt x="421511" y="611489"/>
                </a:lnTo>
                <a:lnTo>
                  <a:pt x="392746" y="645895"/>
                </a:lnTo>
                <a:lnTo>
                  <a:pt x="364854" y="681040"/>
                </a:lnTo>
                <a:lnTo>
                  <a:pt x="337852" y="716907"/>
                </a:lnTo>
                <a:lnTo>
                  <a:pt x="311756" y="753481"/>
                </a:lnTo>
                <a:lnTo>
                  <a:pt x="286582" y="790743"/>
                </a:lnTo>
                <a:lnTo>
                  <a:pt x="262348" y="828678"/>
                </a:lnTo>
                <a:lnTo>
                  <a:pt x="239070" y="867268"/>
                </a:lnTo>
                <a:lnTo>
                  <a:pt x="216765" y="906498"/>
                </a:lnTo>
                <a:lnTo>
                  <a:pt x="195449" y="946350"/>
                </a:lnTo>
                <a:lnTo>
                  <a:pt x="175140" y="986807"/>
                </a:lnTo>
                <a:lnTo>
                  <a:pt x="155853" y="1027854"/>
                </a:lnTo>
                <a:lnTo>
                  <a:pt x="137606" y="1069472"/>
                </a:lnTo>
                <a:lnTo>
                  <a:pt x="120415" y="1111647"/>
                </a:lnTo>
                <a:lnTo>
                  <a:pt x="104297" y="1154360"/>
                </a:lnTo>
                <a:lnTo>
                  <a:pt x="89269" y="1197595"/>
                </a:lnTo>
                <a:lnTo>
                  <a:pt x="75348" y="1241336"/>
                </a:lnTo>
                <a:lnTo>
                  <a:pt x="62549" y="1285566"/>
                </a:lnTo>
                <a:lnTo>
                  <a:pt x="50890" y="1330268"/>
                </a:lnTo>
                <a:lnTo>
                  <a:pt x="40387" y="1375425"/>
                </a:lnTo>
                <a:lnTo>
                  <a:pt x="31058" y="1421021"/>
                </a:lnTo>
                <a:lnTo>
                  <a:pt x="22918" y="1467039"/>
                </a:lnTo>
                <a:lnTo>
                  <a:pt x="15985" y="1513462"/>
                </a:lnTo>
                <a:lnTo>
                  <a:pt x="10274" y="1560274"/>
                </a:lnTo>
                <a:lnTo>
                  <a:pt x="5804" y="1607458"/>
                </a:lnTo>
                <a:lnTo>
                  <a:pt x="2590" y="1654998"/>
                </a:lnTo>
                <a:lnTo>
                  <a:pt x="650" y="1702876"/>
                </a:lnTo>
                <a:lnTo>
                  <a:pt x="0" y="1751076"/>
                </a:lnTo>
                <a:lnTo>
                  <a:pt x="650" y="1799275"/>
                </a:lnTo>
                <a:lnTo>
                  <a:pt x="2590" y="1847153"/>
                </a:lnTo>
                <a:lnTo>
                  <a:pt x="5804" y="1894693"/>
                </a:lnTo>
                <a:lnTo>
                  <a:pt x="10274" y="1941877"/>
                </a:lnTo>
                <a:lnTo>
                  <a:pt x="15985" y="1988689"/>
                </a:lnTo>
                <a:lnTo>
                  <a:pt x="22918" y="2035112"/>
                </a:lnTo>
                <a:lnTo>
                  <a:pt x="31058" y="2081130"/>
                </a:lnTo>
                <a:lnTo>
                  <a:pt x="40387" y="2126726"/>
                </a:lnTo>
                <a:lnTo>
                  <a:pt x="50890" y="2171883"/>
                </a:lnTo>
                <a:lnTo>
                  <a:pt x="62549" y="2216585"/>
                </a:lnTo>
                <a:lnTo>
                  <a:pt x="75348" y="2260815"/>
                </a:lnTo>
                <a:lnTo>
                  <a:pt x="89269" y="2304556"/>
                </a:lnTo>
                <a:lnTo>
                  <a:pt x="104297" y="2347791"/>
                </a:lnTo>
                <a:lnTo>
                  <a:pt x="120415" y="2390504"/>
                </a:lnTo>
                <a:lnTo>
                  <a:pt x="137606" y="2432679"/>
                </a:lnTo>
                <a:lnTo>
                  <a:pt x="155853" y="2474297"/>
                </a:lnTo>
                <a:lnTo>
                  <a:pt x="175140" y="2515344"/>
                </a:lnTo>
                <a:lnTo>
                  <a:pt x="195449" y="2555801"/>
                </a:lnTo>
                <a:lnTo>
                  <a:pt x="216765" y="2595653"/>
                </a:lnTo>
                <a:lnTo>
                  <a:pt x="239070" y="2634883"/>
                </a:lnTo>
                <a:lnTo>
                  <a:pt x="262348" y="2673473"/>
                </a:lnTo>
                <a:lnTo>
                  <a:pt x="286582" y="2711408"/>
                </a:lnTo>
                <a:lnTo>
                  <a:pt x="311756" y="2748670"/>
                </a:lnTo>
                <a:lnTo>
                  <a:pt x="337852" y="2785244"/>
                </a:lnTo>
                <a:lnTo>
                  <a:pt x="364854" y="2821111"/>
                </a:lnTo>
                <a:lnTo>
                  <a:pt x="392746" y="2856256"/>
                </a:lnTo>
                <a:lnTo>
                  <a:pt x="421511" y="2890662"/>
                </a:lnTo>
                <a:lnTo>
                  <a:pt x="451131" y="2924312"/>
                </a:lnTo>
                <a:lnTo>
                  <a:pt x="481591" y="2957190"/>
                </a:lnTo>
                <a:lnTo>
                  <a:pt x="512873" y="2989278"/>
                </a:lnTo>
                <a:lnTo>
                  <a:pt x="544961" y="3020560"/>
                </a:lnTo>
                <a:lnTo>
                  <a:pt x="577839" y="3051020"/>
                </a:lnTo>
                <a:lnTo>
                  <a:pt x="611489" y="3080640"/>
                </a:lnTo>
                <a:lnTo>
                  <a:pt x="645895" y="3109405"/>
                </a:lnTo>
                <a:lnTo>
                  <a:pt x="681040" y="3137297"/>
                </a:lnTo>
                <a:lnTo>
                  <a:pt x="716907" y="3164299"/>
                </a:lnTo>
                <a:lnTo>
                  <a:pt x="753481" y="3190395"/>
                </a:lnTo>
                <a:lnTo>
                  <a:pt x="790743" y="3215569"/>
                </a:lnTo>
                <a:lnTo>
                  <a:pt x="828678" y="3239803"/>
                </a:lnTo>
                <a:lnTo>
                  <a:pt x="867268" y="3263081"/>
                </a:lnTo>
                <a:lnTo>
                  <a:pt x="906498" y="3285386"/>
                </a:lnTo>
                <a:lnTo>
                  <a:pt x="946350" y="3306702"/>
                </a:lnTo>
                <a:lnTo>
                  <a:pt x="986807" y="3327011"/>
                </a:lnTo>
                <a:lnTo>
                  <a:pt x="1027854" y="3346298"/>
                </a:lnTo>
                <a:lnTo>
                  <a:pt x="1069472" y="3364545"/>
                </a:lnTo>
                <a:lnTo>
                  <a:pt x="1111647" y="3381736"/>
                </a:lnTo>
                <a:lnTo>
                  <a:pt x="1154360" y="3397854"/>
                </a:lnTo>
                <a:lnTo>
                  <a:pt x="1197595" y="3412882"/>
                </a:lnTo>
                <a:lnTo>
                  <a:pt x="1241336" y="3426803"/>
                </a:lnTo>
                <a:lnTo>
                  <a:pt x="1285566" y="3439602"/>
                </a:lnTo>
                <a:lnTo>
                  <a:pt x="1330268" y="3451261"/>
                </a:lnTo>
                <a:lnTo>
                  <a:pt x="1375425" y="3461764"/>
                </a:lnTo>
                <a:lnTo>
                  <a:pt x="1421021" y="3471093"/>
                </a:lnTo>
                <a:lnTo>
                  <a:pt x="1467039" y="3479233"/>
                </a:lnTo>
                <a:lnTo>
                  <a:pt x="1513462" y="3486166"/>
                </a:lnTo>
                <a:lnTo>
                  <a:pt x="1560274" y="3491877"/>
                </a:lnTo>
                <a:lnTo>
                  <a:pt x="1607458" y="3496347"/>
                </a:lnTo>
                <a:lnTo>
                  <a:pt x="1654998" y="3499561"/>
                </a:lnTo>
                <a:lnTo>
                  <a:pt x="1702876" y="3501501"/>
                </a:lnTo>
                <a:lnTo>
                  <a:pt x="1751076" y="3502152"/>
                </a:lnTo>
                <a:lnTo>
                  <a:pt x="1799275" y="3501501"/>
                </a:lnTo>
                <a:lnTo>
                  <a:pt x="1847153" y="3499561"/>
                </a:lnTo>
                <a:lnTo>
                  <a:pt x="1894693" y="3496347"/>
                </a:lnTo>
                <a:lnTo>
                  <a:pt x="1941877" y="3491877"/>
                </a:lnTo>
                <a:lnTo>
                  <a:pt x="1988689" y="3486166"/>
                </a:lnTo>
                <a:lnTo>
                  <a:pt x="2035112" y="3479233"/>
                </a:lnTo>
                <a:lnTo>
                  <a:pt x="2081130" y="3471093"/>
                </a:lnTo>
                <a:lnTo>
                  <a:pt x="2126726" y="3461764"/>
                </a:lnTo>
                <a:lnTo>
                  <a:pt x="2171883" y="3451261"/>
                </a:lnTo>
                <a:lnTo>
                  <a:pt x="2216585" y="3439602"/>
                </a:lnTo>
                <a:lnTo>
                  <a:pt x="2260815" y="3426803"/>
                </a:lnTo>
                <a:lnTo>
                  <a:pt x="2304556" y="3412882"/>
                </a:lnTo>
                <a:lnTo>
                  <a:pt x="2347791" y="3397854"/>
                </a:lnTo>
                <a:lnTo>
                  <a:pt x="2390504" y="3381736"/>
                </a:lnTo>
                <a:lnTo>
                  <a:pt x="2432679" y="3364545"/>
                </a:lnTo>
                <a:lnTo>
                  <a:pt x="2474297" y="3346298"/>
                </a:lnTo>
                <a:lnTo>
                  <a:pt x="2515344" y="3327011"/>
                </a:lnTo>
                <a:lnTo>
                  <a:pt x="2555801" y="3306702"/>
                </a:lnTo>
                <a:lnTo>
                  <a:pt x="2595653" y="3285386"/>
                </a:lnTo>
                <a:lnTo>
                  <a:pt x="2634883" y="3263081"/>
                </a:lnTo>
                <a:lnTo>
                  <a:pt x="2673473" y="3239803"/>
                </a:lnTo>
                <a:lnTo>
                  <a:pt x="2711408" y="3215569"/>
                </a:lnTo>
                <a:lnTo>
                  <a:pt x="2748670" y="3190395"/>
                </a:lnTo>
                <a:lnTo>
                  <a:pt x="2785244" y="3164299"/>
                </a:lnTo>
                <a:lnTo>
                  <a:pt x="2821111" y="3137297"/>
                </a:lnTo>
                <a:lnTo>
                  <a:pt x="2856256" y="3109405"/>
                </a:lnTo>
                <a:lnTo>
                  <a:pt x="2890662" y="3080640"/>
                </a:lnTo>
                <a:lnTo>
                  <a:pt x="2924312" y="3051020"/>
                </a:lnTo>
                <a:lnTo>
                  <a:pt x="2957190" y="3020560"/>
                </a:lnTo>
                <a:lnTo>
                  <a:pt x="2989278" y="2989278"/>
                </a:lnTo>
                <a:lnTo>
                  <a:pt x="3020560" y="2957190"/>
                </a:lnTo>
                <a:lnTo>
                  <a:pt x="3051020" y="2924312"/>
                </a:lnTo>
                <a:lnTo>
                  <a:pt x="3080640" y="2890662"/>
                </a:lnTo>
                <a:lnTo>
                  <a:pt x="3109405" y="2856256"/>
                </a:lnTo>
                <a:lnTo>
                  <a:pt x="3137297" y="2821111"/>
                </a:lnTo>
                <a:lnTo>
                  <a:pt x="3164299" y="2785244"/>
                </a:lnTo>
                <a:lnTo>
                  <a:pt x="3190395" y="2748670"/>
                </a:lnTo>
                <a:lnTo>
                  <a:pt x="3215569" y="2711408"/>
                </a:lnTo>
                <a:lnTo>
                  <a:pt x="3239803" y="2673473"/>
                </a:lnTo>
                <a:lnTo>
                  <a:pt x="3263081" y="2634883"/>
                </a:lnTo>
                <a:lnTo>
                  <a:pt x="3285386" y="2595653"/>
                </a:lnTo>
                <a:lnTo>
                  <a:pt x="3306702" y="2555801"/>
                </a:lnTo>
                <a:lnTo>
                  <a:pt x="3327011" y="2515344"/>
                </a:lnTo>
                <a:lnTo>
                  <a:pt x="3346298" y="2474297"/>
                </a:lnTo>
                <a:lnTo>
                  <a:pt x="3364545" y="2432679"/>
                </a:lnTo>
                <a:lnTo>
                  <a:pt x="3381736" y="2390504"/>
                </a:lnTo>
                <a:lnTo>
                  <a:pt x="3397854" y="2347791"/>
                </a:lnTo>
                <a:lnTo>
                  <a:pt x="3412882" y="2304556"/>
                </a:lnTo>
                <a:lnTo>
                  <a:pt x="3426803" y="2260815"/>
                </a:lnTo>
                <a:lnTo>
                  <a:pt x="3439602" y="2216585"/>
                </a:lnTo>
                <a:lnTo>
                  <a:pt x="3451261" y="2171883"/>
                </a:lnTo>
                <a:lnTo>
                  <a:pt x="3461764" y="2126726"/>
                </a:lnTo>
                <a:lnTo>
                  <a:pt x="3471093" y="2081130"/>
                </a:lnTo>
                <a:lnTo>
                  <a:pt x="3479233" y="2035112"/>
                </a:lnTo>
                <a:lnTo>
                  <a:pt x="3486166" y="1988689"/>
                </a:lnTo>
                <a:lnTo>
                  <a:pt x="3491877" y="1941877"/>
                </a:lnTo>
                <a:lnTo>
                  <a:pt x="3496347" y="1894693"/>
                </a:lnTo>
                <a:lnTo>
                  <a:pt x="3499561" y="1847153"/>
                </a:lnTo>
                <a:lnTo>
                  <a:pt x="3501501" y="1799275"/>
                </a:lnTo>
                <a:lnTo>
                  <a:pt x="3502152" y="1751076"/>
                </a:lnTo>
                <a:lnTo>
                  <a:pt x="3501501" y="1702876"/>
                </a:lnTo>
                <a:lnTo>
                  <a:pt x="3499561" y="1654998"/>
                </a:lnTo>
                <a:lnTo>
                  <a:pt x="3496347" y="1607458"/>
                </a:lnTo>
                <a:lnTo>
                  <a:pt x="3491877" y="1560274"/>
                </a:lnTo>
                <a:lnTo>
                  <a:pt x="3486166" y="1513462"/>
                </a:lnTo>
                <a:lnTo>
                  <a:pt x="3479233" y="1467039"/>
                </a:lnTo>
                <a:lnTo>
                  <a:pt x="3471093" y="1421021"/>
                </a:lnTo>
                <a:lnTo>
                  <a:pt x="3461764" y="1375425"/>
                </a:lnTo>
                <a:lnTo>
                  <a:pt x="3451261" y="1330268"/>
                </a:lnTo>
                <a:lnTo>
                  <a:pt x="3439602" y="1285566"/>
                </a:lnTo>
                <a:lnTo>
                  <a:pt x="3426803" y="1241336"/>
                </a:lnTo>
                <a:lnTo>
                  <a:pt x="3412882" y="1197595"/>
                </a:lnTo>
                <a:lnTo>
                  <a:pt x="3397854" y="1154360"/>
                </a:lnTo>
                <a:lnTo>
                  <a:pt x="3381736" y="1111647"/>
                </a:lnTo>
                <a:lnTo>
                  <a:pt x="3364545" y="1069472"/>
                </a:lnTo>
                <a:lnTo>
                  <a:pt x="3346298" y="1027854"/>
                </a:lnTo>
                <a:lnTo>
                  <a:pt x="3327011" y="986807"/>
                </a:lnTo>
                <a:lnTo>
                  <a:pt x="3306702" y="946350"/>
                </a:lnTo>
                <a:lnTo>
                  <a:pt x="3285386" y="906498"/>
                </a:lnTo>
                <a:lnTo>
                  <a:pt x="3263081" y="867268"/>
                </a:lnTo>
                <a:lnTo>
                  <a:pt x="3239803" y="828678"/>
                </a:lnTo>
                <a:lnTo>
                  <a:pt x="3215569" y="790743"/>
                </a:lnTo>
                <a:lnTo>
                  <a:pt x="3190395" y="753481"/>
                </a:lnTo>
                <a:lnTo>
                  <a:pt x="3164299" y="716907"/>
                </a:lnTo>
                <a:lnTo>
                  <a:pt x="3137297" y="681040"/>
                </a:lnTo>
                <a:lnTo>
                  <a:pt x="3109405" y="645895"/>
                </a:lnTo>
                <a:lnTo>
                  <a:pt x="3080640" y="611489"/>
                </a:lnTo>
                <a:lnTo>
                  <a:pt x="3051020" y="577839"/>
                </a:lnTo>
                <a:lnTo>
                  <a:pt x="3020560" y="544961"/>
                </a:lnTo>
                <a:lnTo>
                  <a:pt x="2989278" y="512873"/>
                </a:lnTo>
                <a:lnTo>
                  <a:pt x="2957190" y="481591"/>
                </a:lnTo>
                <a:lnTo>
                  <a:pt x="2924312" y="451131"/>
                </a:lnTo>
                <a:lnTo>
                  <a:pt x="2890662" y="421511"/>
                </a:lnTo>
                <a:lnTo>
                  <a:pt x="2856256" y="392746"/>
                </a:lnTo>
                <a:lnTo>
                  <a:pt x="2821111" y="364854"/>
                </a:lnTo>
                <a:lnTo>
                  <a:pt x="2785244" y="337852"/>
                </a:lnTo>
                <a:lnTo>
                  <a:pt x="2748670" y="311756"/>
                </a:lnTo>
                <a:lnTo>
                  <a:pt x="2711408" y="286582"/>
                </a:lnTo>
                <a:lnTo>
                  <a:pt x="2673473" y="262348"/>
                </a:lnTo>
                <a:lnTo>
                  <a:pt x="2634883" y="239070"/>
                </a:lnTo>
                <a:lnTo>
                  <a:pt x="2595653" y="216765"/>
                </a:lnTo>
                <a:lnTo>
                  <a:pt x="2555801" y="195449"/>
                </a:lnTo>
                <a:lnTo>
                  <a:pt x="2515344" y="175140"/>
                </a:lnTo>
                <a:lnTo>
                  <a:pt x="2474297" y="155853"/>
                </a:lnTo>
                <a:lnTo>
                  <a:pt x="2432679" y="137606"/>
                </a:lnTo>
                <a:lnTo>
                  <a:pt x="2390504" y="120415"/>
                </a:lnTo>
                <a:lnTo>
                  <a:pt x="2347791" y="104297"/>
                </a:lnTo>
                <a:lnTo>
                  <a:pt x="2304556" y="89269"/>
                </a:lnTo>
                <a:lnTo>
                  <a:pt x="2260815" y="75348"/>
                </a:lnTo>
                <a:lnTo>
                  <a:pt x="2216585" y="62549"/>
                </a:lnTo>
                <a:lnTo>
                  <a:pt x="2171883" y="50890"/>
                </a:lnTo>
                <a:lnTo>
                  <a:pt x="2126726" y="40387"/>
                </a:lnTo>
                <a:lnTo>
                  <a:pt x="2081130" y="31058"/>
                </a:lnTo>
                <a:lnTo>
                  <a:pt x="2035112" y="22918"/>
                </a:lnTo>
                <a:lnTo>
                  <a:pt x="1988689" y="15985"/>
                </a:lnTo>
                <a:lnTo>
                  <a:pt x="1941877" y="10274"/>
                </a:lnTo>
                <a:lnTo>
                  <a:pt x="1894693" y="5804"/>
                </a:lnTo>
                <a:lnTo>
                  <a:pt x="1847153" y="2590"/>
                </a:lnTo>
                <a:lnTo>
                  <a:pt x="1799275" y="650"/>
                </a:lnTo>
                <a:lnTo>
                  <a:pt x="1751076" y="0"/>
                </a:lnTo>
                <a:close/>
              </a:path>
            </a:pathLst>
          </a:custGeom>
          <a:solidFill>
            <a:srgbClr val="45818E"/>
          </a:solidFill>
        </p:spPr>
        <p:txBody>
          <a:bodyPr wrap="square" lIns="0" tIns="0" rIns="0" bIns="0" rtlCol="0"/>
          <a:lstStyle/>
          <a:p>
            <a:endParaRPr/>
          </a:p>
        </p:txBody>
      </p:sp>
      <p:sp>
        <p:nvSpPr>
          <p:cNvPr id="5" name="object 5"/>
          <p:cNvSpPr/>
          <p:nvPr/>
        </p:nvSpPr>
        <p:spPr>
          <a:xfrm>
            <a:off x="614172" y="1594103"/>
            <a:ext cx="4140708" cy="4140708"/>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1025144" y="911174"/>
            <a:ext cx="2708656" cy="566822"/>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46895C"/>
                </a:solidFill>
              </a:rPr>
              <a:t>2.</a:t>
            </a:r>
            <a:r>
              <a:rPr sz="3600" spc="-80" dirty="0">
                <a:solidFill>
                  <a:srgbClr val="46895C"/>
                </a:solidFill>
              </a:rPr>
              <a:t> </a:t>
            </a:r>
            <a:r>
              <a:rPr lang="es-MX" sz="3600" spc="-5" dirty="0">
                <a:solidFill>
                  <a:srgbClr val="46895C"/>
                </a:solidFill>
              </a:rPr>
              <a:t>Lácteos</a:t>
            </a:r>
            <a:endParaRPr sz="3600" dirty="0"/>
          </a:p>
        </p:txBody>
      </p:sp>
      <p:sp>
        <p:nvSpPr>
          <p:cNvPr id="7" name="object 7"/>
          <p:cNvSpPr/>
          <p:nvPr/>
        </p:nvSpPr>
        <p:spPr>
          <a:xfrm>
            <a:off x="0" y="6387084"/>
            <a:ext cx="9144000" cy="471170"/>
          </a:xfrm>
          <a:custGeom>
            <a:avLst/>
            <a:gdLst/>
            <a:ahLst/>
            <a:cxnLst/>
            <a:rect l="l" t="t" r="r" b="b"/>
            <a:pathLst>
              <a:path w="9144000" h="471170">
                <a:moveTo>
                  <a:pt x="9143999" y="0"/>
                </a:moveTo>
                <a:lnTo>
                  <a:pt x="0" y="0"/>
                </a:lnTo>
                <a:lnTo>
                  <a:pt x="0" y="470915"/>
                </a:lnTo>
                <a:lnTo>
                  <a:pt x="9143999" y="470915"/>
                </a:lnTo>
                <a:lnTo>
                  <a:pt x="9143999" y="0"/>
                </a:lnTo>
                <a:close/>
              </a:path>
            </a:pathLst>
          </a:custGeom>
          <a:solidFill>
            <a:srgbClr val="46895C"/>
          </a:solidFill>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387465"/>
          </a:xfrm>
          <a:custGeom>
            <a:avLst/>
            <a:gdLst/>
            <a:ahLst/>
            <a:cxnLst/>
            <a:rect l="l" t="t" r="r" b="b"/>
            <a:pathLst>
              <a:path w="9144000" h="6387465">
                <a:moveTo>
                  <a:pt x="0" y="6387084"/>
                </a:moveTo>
                <a:lnTo>
                  <a:pt x="9144000" y="6387084"/>
                </a:lnTo>
                <a:lnTo>
                  <a:pt x="9144000" y="0"/>
                </a:lnTo>
                <a:lnTo>
                  <a:pt x="0" y="0"/>
                </a:lnTo>
                <a:lnTo>
                  <a:pt x="0" y="6387084"/>
                </a:lnTo>
                <a:close/>
              </a:path>
            </a:pathLst>
          </a:custGeom>
          <a:solidFill>
            <a:srgbClr val="EDEDED"/>
          </a:solidFill>
        </p:spPr>
        <p:txBody>
          <a:bodyPr wrap="square" lIns="0" tIns="0" rIns="0" bIns="0" rtlCol="0"/>
          <a:lstStyle/>
          <a:p>
            <a:endParaRPr/>
          </a:p>
        </p:txBody>
      </p:sp>
      <p:sp>
        <p:nvSpPr>
          <p:cNvPr id="3" name="object 3"/>
          <p:cNvSpPr txBox="1"/>
          <p:nvPr/>
        </p:nvSpPr>
        <p:spPr>
          <a:xfrm>
            <a:off x="5213096" y="2299461"/>
            <a:ext cx="3369310" cy="2351285"/>
          </a:xfrm>
          <a:prstGeom prst="rect">
            <a:avLst/>
          </a:prstGeom>
        </p:spPr>
        <p:txBody>
          <a:bodyPr vert="horz" wrap="square" lIns="0" tIns="12065" rIns="0" bIns="0" rtlCol="0">
            <a:spAutoFit/>
          </a:bodyPr>
          <a:lstStyle/>
          <a:p>
            <a:pPr marL="361315" marR="5080" indent="-349250">
              <a:lnSpc>
                <a:spcPct val="100000"/>
              </a:lnSpc>
              <a:spcBef>
                <a:spcPts val="95"/>
              </a:spcBef>
              <a:buChar char="●"/>
              <a:tabLst>
                <a:tab pos="361315" algn="l"/>
                <a:tab pos="361950" algn="l"/>
              </a:tabLst>
            </a:pPr>
            <a:r>
              <a:rPr lang="es-MX" sz="1900" spc="-5" dirty="0">
                <a:solidFill>
                  <a:srgbClr val="777777"/>
                </a:solidFill>
                <a:latin typeface="Arial"/>
                <a:cs typeface="Arial"/>
              </a:rPr>
              <a:t>Alimentos que no son ni lácteos o cárnicos se denominan “</a:t>
            </a:r>
            <a:r>
              <a:rPr lang="es-MX" sz="1900" b="1" spc="-5" dirty="0" err="1">
                <a:solidFill>
                  <a:srgbClr val="777777"/>
                </a:solidFill>
                <a:latin typeface="Arial"/>
                <a:cs typeface="Arial"/>
              </a:rPr>
              <a:t>Pareve</a:t>
            </a:r>
            <a:r>
              <a:rPr lang="es-MX" sz="1900" b="1" spc="-5" dirty="0">
                <a:solidFill>
                  <a:srgbClr val="777777"/>
                </a:solidFill>
                <a:latin typeface="Arial"/>
                <a:cs typeface="Arial"/>
              </a:rPr>
              <a:t>” – “</a:t>
            </a:r>
            <a:r>
              <a:rPr lang="es-MX" sz="1900" b="1" spc="-5" dirty="0" err="1">
                <a:solidFill>
                  <a:srgbClr val="777777"/>
                </a:solidFill>
                <a:latin typeface="Arial"/>
                <a:cs typeface="Arial"/>
              </a:rPr>
              <a:t>Néutrales</a:t>
            </a:r>
            <a:r>
              <a:rPr lang="es-MX" sz="1900" b="1" spc="-5" dirty="0">
                <a:solidFill>
                  <a:srgbClr val="777777"/>
                </a:solidFill>
                <a:latin typeface="Arial"/>
                <a:cs typeface="Arial"/>
              </a:rPr>
              <a:t>”.</a:t>
            </a:r>
            <a:r>
              <a:rPr sz="1900" spc="-5" dirty="0">
                <a:solidFill>
                  <a:srgbClr val="777777"/>
                </a:solidFill>
                <a:latin typeface="Arial"/>
                <a:cs typeface="Arial"/>
              </a:rPr>
              <a:t> </a:t>
            </a:r>
            <a:r>
              <a:rPr lang="es-MX" sz="1900" spc="-5" dirty="0">
                <a:solidFill>
                  <a:srgbClr val="777777"/>
                </a:solidFill>
                <a:latin typeface="Arial"/>
                <a:cs typeface="Arial"/>
              </a:rPr>
              <a:t>Entre ellos se incluyen frutas, verduras, huevos de aves Kosher y ciertas variedades de pescado.</a:t>
            </a:r>
            <a:endParaRPr sz="1900" dirty="0">
              <a:latin typeface="Arial"/>
              <a:cs typeface="Arial"/>
            </a:endParaRPr>
          </a:p>
        </p:txBody>
      </p:sp>
      <p:sp>
        <p:nvSpPr>
          <p:cNvPr id="4" name="object 4"/>
          <p:cNvSpPr/>
          <p:nvPr/>
        </p:nvSpPr>
        <p:spPr>
          <a:xfrm>
            <a:off x="816863" y="1842516"/>
            <a:ext cx="3502660" cy="3502660"/>
          </a:xfrm>
          <a:custGeom>
            <a:avLst/>
            <a:gdLst/>
            <a:ahLst/>
            <a:cxnLst/>
            <a:rect l="l" t="t" r="r" b="b"/>
            <a:pathLst>
              <a:path w="3502660" h="3502660">
                <a:moveTo>
                  <a:pt x="1751076" y="0"/>
                </a:moveTo>
                <a:lnTo>
                  <a:pt x="1702876" y="650"/>
                </a:lnTo>
                <a:lnTo>
                  <a:pt x="1654998" y="2590"/>
                </a:lnTo>
                <a:lnTo>
                  <a:pt x="1607458" y="5804"/>
                </a:lnTo>
                <a:lnTo>
                  <a:pt x="1560274" y="10274"/>
                </a:lnTo>
                <a:lnTo>
                  <a:pt x="1513462" y="15985"/>
                </a:lnTo>
                <a:lnTo>
                  <a:pt x="1467039" y="22918"/>
                </a:lnTo>
                <a:lnTo>
                  <a:pt x="1421021" y="31058"/>
                </a:lnTo>
                <a:lnTo>
                  <a:pt x="1375425" y="40387"/>
                </a:lnTo>
                <a:lnTo>
                  <a:pt x="1330268" y="50890"/>
                </a:lnTo>
                <a:lnTo>
                  <a:pt x="1285566" y="62549"/>
                </a:lnTo>
                <a:lnTo>
                  <a:pt x="1241336" y="75348"/>
                </a:lnTo>
                <a:lnTo>
                  <a:pt x="1197595" y="89269"/>
                </a:lnTo>
                <a:lnTo>
                  <a:pt x="1154360" y="104297"/>
                </a:lnTo>
                <a:lnTo>
                  <a:pt x="1111647" y="120415"/>
                </a:lnTo>
                <a:lnTo>
                  <a:pt x="1069472" y="137606"/>
                </a:lnTo>
                <a:lnTo>
                  <a:pt x="1027854" y="155853"/>
                </a:lnTo>
                <a:lnTo>
                  <a:pt x="986807" y="175140"/>
                </a:lnTo>
                <a:lnTo>
                  <a:pt x="946350" y="195449"/>
                </a:lnTo>
                <a:lnTo>
                  <a:pt x="906498" y="216765"/>
                </a:lnTo>
                <a:lnTo>
                  <a:pt x="867268" y="239070"/>
                </a:lnTo>
                <a:lnTo>
                  <a:pt x="828678" y="262348"/>
                </a:lnTo>
                <a:lnTo>
                  <a:pt x="790743" y="286582"/>
                </a:lnTo>
                <a:lnTo>
                  <a:pt x="753481" y="311756"/>
                </a:lnTo>
                <a:lnTo>
                  <a:pt x="716907" y="337852"/>
                </a:lnTo>
                <a:lnTo>
                  <a:pt x="681040" y="364854"/>
                </a:lnTo>
                <a:lnTo>
                  <a:pt x="645895" y="392746"/>
                </a:lnTo>
                <a:lnTo>
                  <a:pt x="611489" y="421511"/>
                </a:lnTo>
                <a:lnTo>
                  <a:pt x="577839" y="451131"/>
                </a:lnTo>
                <a:lnTo>
                  <a:pt x="544961" y="481591"/>
                </a:lnTo>
                <a:lnTo>
                  <a:pt x="512873" y="512873"/>
                </a:lnTo>
                <a:lnTo>
                  <a:pt x="481591" y="544961"/>
                </a:lnTo>
                <a:lnTo>
                  <a:pt x="451131" y="577839"/>
                </a:lnTo>
                <a:lnTo>
                  <a:pt x="421511" y="611489"/>
                </a:lnTo>
                <a:lnTo>
                  <a:pt x="392746" y="645895"/>
                </a:lnTo>
                <a:lnTo>
                  <a:pt x="364854" y="681040"/>
                </a:lnTo>
                <a:lnTo>
                  <a:pt x="337852" y="716907"/>
                </a:lnTo>
                <a:lnTo>
                  <a:pt x="311756" y="753481"/>
                </a:lnTo>
                <a:lnTo>
                  <a:pt x="286582" y="790743"/>
                </a:lnTo>
                <a:lnTo>
                  <a:pt x="262348" y="828678"/>
                </a:lnTo>
                <a:lnTo>
                  <a:pt x="239070" y="867268"/>
                </a:lnTo>
                <a:lnTo>
                  <a:pt x="216765" y="906498"/>
                </a:lnTo>
                <a:lnTo>
                  <a:pt x="195449" y="946350"/>
                </a:lnTo>
                <a:lnTo>
                  <a:pt x="175140" y="986807"/>
                </a:lnTo>
                <a:lnTo>
                  <a:pt x="155853" y="1027854"/>
                </a:lnTo>
                <a:lnTo>
                  <a:pt x="137606" y="1069472"/>
                </a:lnTo>
                <a:lnTo>
                  <a:pt x="120415" y="1111647"/>
                </a:lnTo>
                <a:lnTo>
                  <a:pt x="104297" y="1154360"/>
                </a:lnTo>
                <a:lnTo>
                  <a:pt x="89269" y="1197595"/>
                </a:lnTo>
                <a:lnTo>
                  <a:pt x="75348" y="1241336"/>
                </a:lnTo>
                <a:lnTo>
                  <a:pt x="62549" y="1285566"/>
                </a:lnTo>
                <a:lnTo>
                  <a:pt x="50890" y="1330268"/>
                </a:lnTo>
                <a:lnTo>
                  <a:pt x="40387" y="1375425"/>
                </a:lnTo>
                <a:lnTo>
                  <a:pt x="31058" y="1421021"/>
                </a:lnTo>
                <a:lnTo>
                  <a:pt x="22918" y="1467039"/>
                </a:lnTo>
                <a:lnTo>
                  <a:pt x="15985" y="1513462"/>
                </a:lnTo>
                <a:lnTo>
                  <a:pt x="10274" y="1560274"/>
                </a:lnTo>
                <a:lnTo>
                  <a:pt x="5804" y="1607458"/>
                </a:lnTo>
                <a:lnTo>
                  <a:pt x="2590" y="1654998"/>
                </a:lnTo>
                <a:lnTo>
                  <a:pt x="650" y="1702876"/>
                </a:lnTo>
                <a:lnTo>
                  <a:pt x="0" y="1751076"/>
                </a:lnTo>
                <a:lnTo>
                  <a:pt x="650" y="1799275"/>
                </a:lnTo>
                <a:lnTo>
                  <a:pt x="2590" y="1847153"/>
                </a:lnTo>
                <a:lnTo>
                  <a:pt x="5804" y="1894693"/>
                </a:lnTo>
                <a:lnTo>
                  <a:pt x="10274" y="1941877"/>
                </a:lnTo>
                <a:lnTo>
                  <a:pt x="15985" y="1988689"/>
                </a:lnTo>
                <a:lnTo>
                  <a:pt x="22918" y="2035112"/>
                </a:lnTo>
                <a:lnTo>
                  <a:pt x="31058" y="2081130"/>
                </a:lnTo>
                <a:lnTo>
                  <a:pt x="40387" y="2126726"/>
                </a:lnTo>
                <a:lnTo>
                  <a:pt x="50890" y="2171883"/>
                </a:lnTo>
                <a:lnTo>
                  <a:pt x="62549" y="2216585"/>
                </a:lnTo>
                <a:lnTo>
                  <a:pt x="75348" y="2260815"/>
                </a:lnTo>
                <a:lnTo>
                  <a:pt x="89269" y="2304556"/>
                </a:lnTo>
                <a:lnTo>
                  <a:pt x="104297" y="2347791"/>
                </a:lnTo>
                <a:lnTo>
                  <a:pt x="120415" y="2390504"/>
                </a:lnTo>
                <a:lnTo>
                  <a:pt x="137606" y="2432679"/>
                </a:lnTo>
                <a:lnTo>
                  <a:pt x="155853" y="2474297"/>
                </a:lnTo>
                <a:lnTo>
                  <a:pt x="175140" y="2515344"/>
                </a:lnTo>
                <a:lnTo>
                  <a:pt x="195449" y="2555801"/>
                </a:lnTo>
                <a:lnTo>
                  <a:pt x="216765" y="2595653"/>
                </a:lnTo>
                <a:lnTo>
                  <a:pt x="239070" y="2634883"/>
                </a:lnTo>
                <a:lnTo>
                  <a:pt x="262348" y="2673473"/>
                </a:lnTo>
                <a:lnTo>
                  <a:pt x="286582" y="2711408"/>
                </a:lnTo>
                <a:lnTo>
                  <a:pt x="311756" y="2748670"/>
                </a:lnTo>
                <a:lnTo>
                  <a:pt x="337852" y="2785244"/>
                </a:lnTo>
                <a:lnTo>
                  <a:pt x="364854" y="2821111"/>
                </a:lnTo>
                <a:lnTo>
                  <a:pt x="392746" y="2856256"/>
                </a:lnTo>
                <a:lnTo>
                  <a:pt x="421511" y="2890662"/>
                </a:lnTo>
                <a:lnTo>
                  <a:pt x="451131" y="2924312"/>
                </a:lnTo>
                <a:lnTo>
                  <a:pt x="481591" y="2957190"/>
                </a:lnTo>
                <a:lnTo>
                  <a:pt x="512873" y="2989278"/>
                </a:lnTo>
                <a:lnTo>
                  <a:pt x="544961" y="3020560"/>
                </a:lnTo>
                <a:lnTo>
                  <a:pt x="577839" y="3051020"/>
                </a:lnTo>
                <a:lnTo>
                  <a:pt x="611489" y="3080640"/>
                </a:lnTo>
                <a:lnTo>
                  <a:pt x="645895" y="3109405"/>
                </a:lnTo>
                <a:lnTo>
                  <a:pt x="681040" y="3137297"/>
                </a:lnTo>
                <a:lnTo>
                  <a:pt x="716907" y="3164299"/>
                </a:lnTo>
                <a:lnTo>
                  <a:pt x="753481" y="3190395"/>
                </a:lnTo>
                <a:lnTo>
                  <a:pt x="790743" y="3215569"/>
                </a:lnTo>
                <a:lnTo>
                  <a:pt x="828678" y="3239803"/>
                </a:lnTo>
                <a:lnTo>
                  <a:pt x="867268" y="3263081"/>
                </a:lnTo>
                <a:lnTo>
                  <a:pt x="906498" y="3285386"/>
                </a:lnTo>
                <a:lnTo>
                  <a:pt x="946350" y="3306702"/>
                </a:lnTo>
                <a:lnTo>
                  <a:pt x="986807" y="3327011"/>
                </a:lnTo>
                <a:lnTo>
                  <a:pt x="1027854" y="3346298"/>
                </a:lnTo>
                <a:lnTo>
                  <a:pt x="1069472" y="3364545"/>
                </a:lnTo>
                <a:lnTo>
                  <a:pt x="1111647" y="3381736"/>
                </a:lnTo>
                <a:lnTo>
                  <a:pt x="1154360" y="3397854"/>
                </a:lnTo>
                <a:lnTo>
                  <a:pt x="1197595" y="3412882"/>
                </a:lnTo>
                <a:lnTo>
                  <a:pt x="1241336" y="3426803"/>
                </a:lnTo>
                <a:lnTo>
                  <a:pt x="1285566" y="3439602"/>
                </a:lnTo>
                <a:lnTo>
                  <a:pt x="1330268" y="3451261"/>
                </a:lnTo>
                <a:lnTo>
                  <a:pt x="1375425" y="3461764"/>
                </a:lnTo>
                <a:lnTo>
                  <a:pt x="1421021" y="3471093"/>
                </a:lnTo>
                <a:lnTo>
                  <a:pt x="1467039" y="3479233"/>
                </a:lnTo>
                <a:lnTo>
                  <a:pt x="1513462" y="3486166"/>
                </a:lnTo>
                <a:lnTo>
                  <a:pt x="1560274" y="3491877"/>
                </a:lnTo>
                <a:lnTo>
                  <a:pt x="1607458" y="3496347"/>
                </a:lnTo>
                <a:lnTo>
                  <a:pt x="1654998" y="3499561"/>
                </a:lnTo>
                <a:lnTo>
                  <a:pt x="1702876" y="3501501"/>
                </a:lnTo>
                <a:lnTo>
                  <a:pt x="1751076" y="3502152"/>
                </a:lnTo>
                <a:lnTo>
                  <a:pt x="1799275" y="3501501"/>
                </a:lnTo>
                <a:lnTo>
                  <a:pt x="1847153" y="3499561"/>
                </a:lnTo>
                <a:lnTo>
                  <a:pt x="1894693" y="3496347"/>
                </a:lnTo>
                <a:lnTo>
                  <a:pt x="1941877" y="3491877"/>
                </a:lnTo>
                <a:lnTo>
                  <a:pt x="1988689" y="3486166"/>
                </a:lnTo>
                <a:lnTo>
                  <a:pt x="2035112" y="3479233"/>
                </a:lnTo>
                <a:lnTo>
                  <a:pt x="2081130" y="3471093"/>
                </a:lnTo>
                <a:lnTo>
                  <a:pt x="2126726" y="3461764"/>
                </a:lnTo>
                <a:lnTo>
                  <a:pt x="2171883" y="3451261"/>
                </a:lnTo>
                <a:lnTo>
                  <a:pt x="2216585" y="3439602"/>
                </a:lnTo>
                <a:lnTo>
                  <a:pt x="2260815" y="3426803"/>
                </a:lnTo>
                <a:lnTo>
                  <a:pt x="2304556" y="3412882"/>
                </a:lnTo>
                <a:lnTo>
                  <a:pt x="2347791" y="3397854"/>
                </a:lnTo>
                <a:lnTo>
                  <a:pt x="2390504" y="3381736"/>
                </a:lnTo>
                <a:lnTo>
                  <a:pt x="2432679" y="3364545"/>
                </a:lnTo>
                <a:lnTo>
                  <a:pt x="2474297" y="3346298"/>
                </a:lnTo>
                <a:lnTo>
                  <a:pt x="2515344" y="3327011"/>
                </a:lnTo>
                <a:lnTo>
                  <a:pt x="2555801" y="3306702"/>
                </a:lnTo>
                <a:lnTo>
                  <a:pt x="2595653" y="3285386"/>
                </a:lnTo>
                <a:lnTo>
                  <a:pt x="2634883" y="3263081"/>
                </a:lnTo>
                <a:lnTo>
                  <a:pt x="2673473" y="3239803"/>
                </a:lnTo>
                <a:lnTo>
                  <a:pt x="2711408" y="3215569"/>
                </a:lnTo>
                <a:lnTo>
                  <a:pt x="2748670" y="3190395"/>
                </a:lnTo>
                <a:lnTo>
                  <a:pt x="2785244" y="3164299"/>
                </a:lnTo>
                <a:lnTo>
                  <a:pt x="2821111" y="3137297"/>
                </a:lnTo>
                <a:lnTo>
                  <a:pt x="2856256" y="3109405"/>
                </a:lnTo>
                <a:lnTo>
                  <a:pt x="2890662" y="3080640"/>
                </a:lnTo>
                <a:lnTo>
                  <a:pt x="2924312" y="3051020"/>
                </a:lnTo>
                <a:lnTo>
                  <a:pt x="2957190" y="3020560"/>
                </a:lnTo>
                <a:lnTo>
                  <a:pt x="2989278" y="2989278"/>
                </a:lnTo>
                <a:lnTo>
                  <a:pt x="3020560" y="2957190"/>
                </a:lnTo>
                <a:lnTo>
                  <a:pt x="3051020" y="2924312"/>
                </a:lnTo>
                <a:lnTo>
                  <a:pt x="3080640" y="2890662"/>
                </a:lnTo>
                <a:lnTo>
                  <a:pt x="3109405" y="2856256"/>
                </a:lnTo>
                <a:lnTo>
                  <a:pt x="3137297" y="2821111"/>
                </a:lnTo>
                <a:lnTo>
                  <a:pt x="3164299" y="2785244"/>
                </a:lnTo>
                <a:lnTo>
                  <a:pt x="3190395" y="2748670"/>
                </a:lnTo>
                <a:lnTo>
                  <a:pt x="3215569" y="2711408"/>
                </a:lnTo>
                <a:lnTo>
                  <a:pt x="3239803" y="2673473"/>
                </a:lnTo>
                <a:lnTo>
                  <a:pt x="3263081" y="2634883"/>
                </a:lnTo>
                <a:lnTo>
                  <a:pt x="3285386" y="2595653"/>
                </a:lnTo>
                <a:lnTo>
                  <a:pt x="3306702" y="2555801"/>
                </a:lnTo>
                <a:lnTo>
                  <a:pt x="3327011" y="2515344"/>
                </a:lnTo>
                <a:lnTo>
                  <a:pt x="3346298" y="2474297"/>
                </a:lnTo>
                <a:lnTo>
                  <a:pt x="3364545" y="2432679"/>
                </a:lnTo>
                <a:lnTo>
                  <a:pt x="3381736" y="2390504"/>
                </a:lnTo>
                <a:lnTo>
                  <a:pt x="3397854" y="2347791"/>
                </a:lnTo>
                <a:lnTo>
                  <a:pt x="3412882" y="2304556"/>
                </a:lnTo>
                <a:lnTo>
                  <a:pt x="3426803" y="2260815"/>
                </a:lnTo>
                <a:lnTo>
                  <a:pt x="3439602" y="2216585"/>
                </a:lnTo>
                <a:lnTo>
                  <a:pt x="3451261" y="2171883"/>
                </a:lnTo>
                <a:lnTo>
                  <a:pt x="3461764" y="2126726"/>
                </a:lnTo>
                <a:lnTo>
                  <a:pt x="3471093" y="2081130"/>
                </a:lnTo>
                <a:lnTo>
                  <a:pt x="3479233" y="2035112"/>
                </a:lnTo>
                <a:lnTo>
                  <a:pt x="3486166" y="1988689"/>
                </a:lnTo>
                <a:lnTo>
                  <a:pt x="3491877" y="1941877"/>
                </a:lnTo>
                <a:lnTo>
                  <a:pt x="3496347" y="1894693"/>
                </a:lnTo>
                <a:lnTo>
                  <a:pt x="3499561" y="1847153"/>
                </a:lnTo>
                <a:lnTo>
                  <a:pt x="3501501" y="1799275"/>
                </a:lnTo>
                <a:lnTo>
                  <a:pt x="3502152" y="1751076"/>
                </a:lnTo>
                <a:lnTo>
                  <a:pt x="3501501" y="1702876"/>
                </a:lnTo>
                <a:lnTo>
                  <a:pt x="3499561" y="1654998"/>
                </a:lnTo>
                <a:lnTo>
                  <a:pt x="3496347" y="1607458"/>
                </a:lnTo>
                <a:lnTo>
                  <a:pt x="3491877" y="1560274"/>
                </a:lnTo>
                <a:lnTo>
                  <a:pt x="3486166" y="1513462"/>
                </a:lnTo>
                <a:lnTo>
                  <a:pt x="3479233" y="1467039"/>
                </a:lnTo>
                <a:lnTo>
                  <a:pt x="3471093" y="1421021"/>
                </a:lnTo>
                <a:lnTo>
                  <a:pt x="3461764" y="1375425"/>
                </a:lnTo>
                <a:lnTo>
                  <a:pt x="3451261" y="1330268"/>
                </a:lnTo>
                <a:lnTo>
                  <a:pt x="3439602" y="1285566"/>
                </a:lnTo>
                <a:lnTo>
                  <a:pt x="3426803" y="1241336"/>
                </a:lnTo>
                <a:lnTo>
                  <a:pt x="3412882" y="1197595"/>
                </a:lnTo>
                <a:lnTo>
                  <a:pt x="3397854" y="1154360"/>
                </a:lnTo>
                <a:lnTo>
                  <a:pt x="3381736" y="1111647"/>
                </a:lnTo>
                <a:lnTo>
                  <a:pt x="3364545" y="1069472"/>
                </a:lnTo>
                <a:lnTo>
                  <a:pt x="3346298" y="1027854"/>
                </a:lnTo>
                <a:lnTo>
                  <a:pt x="3327011" y="986807"/>
                </a:lnTo>
                <a:lnTo>
                  <a:pt x="3306702" y="946350"/>
                </a:lnTo>
                <a:lnTo>
                  <a:pt x="3285386" y="906498"/>
                </a:lnTo>
                <a:lnTo>
                  <a:pt x="3263081" y="867268"/>
                </a:lnTo>
                <a:lnTo>
                  <a:pt x="3239803" y="828678"/>
                </a:lnTo>
                <a:lnTo>
                  <a:pt x="3215569" y="790743"/>
                </a:lnTo>
                <a:lnTo>
                  <a:pt x="3190395" y="753481"/>
                </a:lnTo>
                <a:lnTo>
                  <a:pt x="3164299" y="716907"/>
                </a:lnTo>
                <a:lnTo>
                  <a:pt x="3137297" y="681040"/>
                </a:lnTo>
                <a:lnTo>
                  <a:pt x="3109405" y="645895"/>
                </a:lnTo>
                <a:lnTo>
                  <a:pt x="3080640" y="611489"/>
                </a:lnTo>
                <a:lnTo>
                  <a:pt x="3051020" y="577839"/>
                </a:lnTo>
                <a:lnTo>
                  <a:pt x="3020560" y="544961"/>
                </a:lnTo>
                <a:lnTo>
                  <a:pt x="2989278" y="512873"/>
                </a:lnTo>
                <a:lnTo>
                  <a:pt x="2957190" y="481591"/>
                </a:lnTo>
                <a:lnTo>
                  <a:pt x="2924312" y="451131"/>
                </a:lnTo>
                <a:lnTo>
                  <a:pt x="2890662" y="421511"/>
                </a:lnTo>
                <a:lnTo>
                  <a:pt x="2856256" y="392746"/>
                </a:lnTo>
                <a:lnTo>
                  <a:pt x="2821111" y="364854"/>
                </a:lnTo>
                <a:lnTo>
                  <a:pt x="2785244" y="337852"/>
                </a:lnTo>
                <a:lnTo>
                  <a:pt x="2748670" y="311756"/>
                </a:lnTo>
                <a:lnTo>
                  <a:pt x="2711408" y="286582"/>
                </a:lnTo>
                <a:lnTo>
                  <a:pt x="2673473" y="262348"/>
                </a:lnTo>
                <a:lnTo>
                  <a:pt x="2634883" y="239070"/>
                </a:lnTo>
                <a:lnTo>
                  <a:pt x="2595653" y="216765"/>
                </a:lnTo>
                <a:lnTo>
                  <a:pt x="2555801" y="195449"/>
                </a:lnTo>
                <a:lnTo>
                  <a:pt x="2515344" y="175140"/>
                </a:lnTo>
                <a:lnTo>
                  <a:pt x="2474297" y="155853"/>
                </a:lnTo>
                <a:lnTo>
                  <a:pt x="2432679" y="137606"/>
                </a:lnTo>
                <a:lnTo>
                  <a:pt x="2390504" y="120415"/>
                </a:lnTo>
                <a:lnTo>
                  <a:pt x="2347791" y="104297"/>
                </a:lnTo>
                <a:lnTo>
                  <a:pt x="2304556" y="89269"/>
                </a:lnTo>
                <a:lnTo>
                  <a:pt x="2260815" y="75348"/>
                </a:lnTo>
                <a:lnTo>
                  <a:pt x="2216585" y="62549"/>
                </a:lnTo>
                <a:lnTo>
                  <a:pt x="2171883" y="50890"/>
                </a:lnTo>
                <a:lnTo>
                  <a:pt x="2126726" y="40387"/>
                </a:lnTo>
                <a:lnTo>
                  <a:pt x="2081130" y="31058"/>
                </a:lnTo>
                <a:lnTo>
                  <a:pt x="2035112" y="22918"/>
                </a:lnTo>
                <a:lnTo>
                  <a:pt x="1988689" y="15985"/>
                </a:lnTo>
                <a:lnTo>
                  <a:pt x="1941877" y="10274"/>
                </a:lnTo>
                <a:lnTo>
                  <a:pt x="1894693" y="5804"/>
                </a:lnTo>
                <a:lnTo>
                  <a:pt x="1847153" y="2590"/>
                </a:lnTo>
                <a:lnTo>
                  <a:pt x="1799275" y="650"/>
                </a:lnTo>
                <a:lnTo>
                  <a:pt x="1751076" y="0"/>
                </a:lnTo>
                <a:close/>
              </a:path>
            </a:pathLst>
          </a:custGeom>
          <a:solidFill>
            <a:srgbClr val="46895C"/>
          </a:solidFill>
        </p:spPr>
        <p:txBody>
          <a:bodyPr wrap="square" lIns="0" tIns="0" rIns="0" bIns="0" rtlCol="0"/>
          <a:lstStyle/>
          <a:p>
            <a:endParaRPr/>
          </a:p>
        </p:txBody>
      </p:sp>
      <p:sp>
        <p:nvSpPr>
          <p:cNvPr id="5" name="object 5"/>
          <p:cNvSpPr/>
          <p:nvPr/>
        </p:nvSpPr>
        <p:spPr>
          <a:xfrm>
            <a:off x="518159" y="1511807"/>
            <a:ext cx="4290059" cy="4290060"/>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1025144" y="911174"/>
            <a:ext cx="2361565"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46895C"/>
                </a:solidFill>
              </a:rPr>
              <a:t>3.</a:t>
            </a:r>
            <a:r>
              <a:rPr sz="3600" spc="-90" dirty="0">
                <a:solidFill>
                  <a:srgbClr val="46895C"/>
                </a:solidFill>
              </a:rPr>
              <a:t> </a:t>
            </a:r>
            <a:r>
              <a:rPr sz="3600" spc="-5" dirty="0">
                <a:solidFill>
                  <a:srgbClr val="46895C"/>
                </a:solidFill>
              </a:rPr>
              <a:t>Pareve</a:t>
            </a:r>
            <a:endParaRPr sz="3600"/>
          </a:p>
        </p:txBody>
      </p:sp>
      <p:sp>
        <p:nvSpPr>
          <p:cNvPr id="7" name="object 7"/>
          <p:cNvSpPr/>
          <p:nvPr/>
        </p:nvSpPr>
        <p:spPr>
          <a:xfrm>
            <a:off x="0" y="6387084"/>
            <a:ext cx="9144000" cy="471170"/>
          </a:xfrm>
          <a:custGeom>
            <a:avLst/>
            <a:gdLst/>
            <a:ahLst/>
            <a:cxnLst/>
            <a:rect l="l" t="t" r="r" b="b"/>
            <a:pathLst>
              <a:path w="9144000" h="471170">
                <a:moveTo>
                  <a:pt x="9143999" y="0"/>
                </a:moveTo>
                <a:lnTo>
                  <a:pt x="0" y="0"/>
                </a:lnTo>
                <a:lnTo>
                  <a:pt x="0" y="470915"/>
                </a:lnTo>
                <a:lnTo>
                  <a:pt x="9143999" y="470915"/>
                </a:lnTo>
                <a:lnTo>
                  <a:pt x="9143999" y="0"/>
                </a:lnTo>
                <a:close/>
              </a:path>
            </a:pathLst>
          </a:custGeom>
          <a:solidFill>
            <a:srgbClr val="46895C"/>
          </a:solidFill>
        </p:spPr>
        <p:txBody>
          <a:bodyPr wrap="square" lIns="0" tIns="0" rIns="0" bIns="0" rtlCol="0"/>
          <a:lstStyle/>
          <a:p>
            <a:endParaRPr/>
          </a:p>
        </p:txBody>
      </p:sp>
      <p:sp>
        <p:nvSpPr>
          <p:cNvPr id="8" name="object 8"/>
          <p:cNvSpPr/>
          <p:nvPr/>
        </p:nvSpPr>
        <p:spPr>
          <a:xfrm>
            <a:off x="5324855" y="4543044"/>
            <a:ext cx="3450336" cy="158343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387465"/>
          </a:xfrm>
          <a:custGeom>
            <a:avLst/>
            <a:gdLst/>
            <a:ahLst/>
            <a:cxnLst/>
            <a:rect l="l" t="t" r="r" b="b"/>
            <a:pathLst>
              <a:path w="9144000" h="6387465">
                <a:moveTo>
                  <a:pt x="0" y="6387084"/>
                </a:moveTo>
                <a:lnTo>
                  <a:pt x="9144000" y="6387084"/>
                </a:lnTo>
                <a:lnTo>
                  <a:pt x="9144000" y="0"/>
                </a:lnTo>
                <a:lnTo>
                  <a:pt x="0" y="0"/>
                </a:lnTo>
                <a:lnTo>
                  <a:pt x="0" y="6387084"/>
                </a:lnTo>
                <a:close/>
              </a:path>
            </a:pathLst>
          </a:custGeom>
          <a:solidFill>
            <a:srgbClr val="EDEDED"/>
          </a:solidFill>
        </p:spPr>
        <p:txBody>
          <a:bodyPr wrap="square" lIns="0" tIns="0" rIns="0" bIns="0" rtlCol="0"/>
          <a:lstStyle/>
          <a:p>
            <a:endParaRPr/>
          </a:p>
        </p:txBody>
      </p:sp>
      <p:sp>
        <p:nvSpPr>
          <p:cNvPr id="3" name="object 3"/>
          <p:cNvSpPr txBox="1"/>
          <p:nvPr/>
        </p:nvSpPr>
        <p:spPr>
          <a:xfrm>
            <a:off x="5213096" y="2680461"/>
            <a:ext cx="3181985" cy="2936060"/>
          </a:xfrm>
          <a:prstGeom prst="rect">
            <a:avLst/>
          </a:prstGeom>
        </p:spPr>
        <p:txBody>
          <a:bodyPr vert="horz" wrap="square" lIns="0" tIns="12065" rIns="0" bIns="0" rtlCol="0">
            <a:spAutoFit/>
          </a:bodyPr>
          <a:lstStyle/>
          <a:p>
            <a:pPr marL="361315" marR="5080" indent="-349250">
              <a:lnSpc>
                <a:spcPct val="100000"/>
              </a:lnSpc>
              <a:spcBef>
                <a:spcPts val="95"/>
              </a:spcBef>
              <a:buFont typeface="Arial"/>
              <a:buChar char="●"/>
              <a:tabLst>
                <a:tab pos="361315" algn="l"/>
                <a:tab pos="361950" algn="l"/>
                <a:tab pos="2601595" algn="l"/>
              </a:tabLst>
            </a:pPr>
            <a:r>
              <a:rPr sz="1900" b="1" spc="-5" dirty="0">
                <a:solidFill>
                  <a:srgbClr val="777777"/>
                </a:solidFill>
                <a:latin typeface="Arial"/>
                <a:cs typeface="Arial"/>
              </a:rPr>
              <a:t>Kosher </a:t>
            </a:r>
            <a:r>
              <a:rPr lang="es-MX" sz="1900" b="1" spc="-5" dirty="0">
                <a:solidFill>
                  <a:srgbClr val="777777"/>
                </a:solidFill>
                <a:latin typeface="Arial"/>
                <a:cs typeface="Arial"/>
              </a:rPr>
              <a:t>para</a:t>
            </a:r>
            <a:r>
              <a:rPr sz="1900" b="1" spc="-5" dirty="0">
                <a:solidFill>
                  <a:srgbClr val="777777"/>
                </a:solidFill>
                <a:latin typeface="Arial"/>
                <a:cs typeface="Arial"/>
              </a:rPr>
              <a:t> </a:t>
            </a:r>
            <a:r>
              <a:rPr sz="1900" b="1" spc="-10" dirty="0">
                <a:solidFill>
                  <a:srgbClr val="777777"/>
                </a:solidFill>
                <a:latin typeface="Arial"/>
                <a:cs typeface="Arial"/>
              </a:rPr>
              <a:t>Pe</a:t>
            </a:r>
            <a:r>
              <a:rPr lang="es-MX" sz="1900" b="1" spc="-10" dirty="0" err="1">
                <a:solidFill>
                  <a:srgbClr val="777777"/>
                </a:solidFill>
                <a:latin typeface="Arial"/>
                <a:cs typeface="Arial"/>
              </a:rPr>
              <a:t>saj</a:t>
            </a:r>
            <a:r>
              <a:rPr sz="1900" b="1" spc="-10" dirty="0">
                <a:solidFill>
                  <a:srgbClr val="777777"/>
                </a:solidFill>
                <a:latin typeface="Arial"/>
                <a:cs typeface="Arial"/>
              </a:rPr>
              <a:t> </a:t>
            </a:r>
            <a:r>
              <a:rPr lang="es-MX" sz="1900" b="1" spc="-10" dirty="0">
                <a:solidFill>
                  <a:srgbClr val="777777"/>
                </a:solidFill>
                <a:latin typeface="Arial"/>
                <a:cs typeface="Arial"/>
              </a:rPr>
              <a:t>(Pascua) </a:t>
            </a:r>
            <a:r>
              <a:rPr lang="es-MX" sz="1900" spc="-10" dirty="0">
                <a:solidFill>
                  <a:srgbClr val="777777"/>
                </a:solidFill>
                <a:latin typeface="Arial"/>
                <a:cs typeface="Arial"/>
              </a:rPr>
              <a:t>es una certificación separada y utiliza un símbolo específico (</a:t>
            </a:r>
            <a:r>
              <a:rPr lang="es-MX" sz="1900" b="1" spc="-10" dirty="0">
                <a:solidFill>
                  <a:srgbClr val="777777"/>
                </a:solidFill>
                <a:latin typeface="Arial"/>
                <a:cs typeface="Arial"/>
              </a:rPr>
              <a:t>OK P</a:t>
            </a:r>
            <a:r>
              <a:rPr lang="es-MX" sz="1900" spc="-10" dirty="0">
                <a:solidFill>
                  <a:srgbClr val="777777"/>
                </a:solidFill>
                <a:latin typeface="Arial"/>
                <a:cs typeface="Arial"/>
              </a:rPr>
              <a:t>). Aplica durante 8 días del año, esta dirigida a consumidores Judíos y excluye ciertos granos específicos.</a:t>
            </a:r>
            <a:endParaRPr sz="1900" dirty="0">
              <a:latin typeface="Arial"/>
              <a:cs typeface="Arial"/>
            </a:endParaRPr>
          </a:p>
        </p:txBody>
      </p:sp>
      <p:sp>
        <p:nvSpPr>
          <p:cNvPr id="4" name="object 4"/>
          <p:cNvSpPr/>
          <p:nvPr/>
        </p:nvSpPr>
        <p:spPr>
          <a:xfrm>
            <a:off x="816863" y="1994916"/>
            <a:ext cx="3502660" cy="3502660"/>
          </a:xfrm>
          <a:custGeom>
            <a:avLst/>
            <a:gdLst/>
            <a:ahLst/>
            <a:cxnLst/>
            <a:rect l="l" t="t" r="r" b="b"/>
            <a:pathLst>
              <a:path w="3502660" h="3502660">
                <a:moveTo>
                  <a:pt x="1751076" y="0"/>
                </a:moveTo>
                <a:lnTo>
                  <a:pt x="1702876" y="650"/>
                </a:lnTo>
                <a:lnTo>
                  <a:pt x="1654998" y="2590"/>
                </a:lnTo>
                <a:lnTo>
                  <a:pt x="1607458" y="5804"/>
                </a:lnTo>
                <a:lnTo>
                  <a:pt x="1560274" y="10274"/>
                </a:lnTo>
                <a:lnTo>
                  <a:pt x="1513462" y="15985"/>
                </a:lnTo>
                <a:lnTo>
                  <a:pt x="1467039" y="22918"/>
                </a:lnTo>
                <a:lnTo>
                  <a:pt x="1421021" y="31058"/>
                </a:lnTo>
                <a:lnTo>
                  <a:pt x="1375425" y="40387"/>
                </a:lnTo>
                <a:lnTo>
                  <a:pt x="1330268" y="50890"/>
                </a:lnTo>
                <a:lnTo>
                  <a:pt x="1285566" y="62549"/>
                </a:lnTo>
                <a:lnTo>
                  <a:pt x="1241336" y="75348"/>
                </a:lnTo>
                <a:lnTo>
                  <a:pt x="1197595" y="89269"/>
                </a:lnTo>
                <a:lnTo>
                  <a:pt x="1154360" y="104297"/>
                </a:lnTo>
                <a:lnTo>
                  <a:pt x="1111647" y="120415"/>
                </a:lnTo>
                <a:lnTo>
                  <a:pt x="1069472" y="137606"/>
                </a:lnTo>
                <a:lnTo>
                  <a:pt x="1027854" y="155853"/>
                </a:lnTo>
                <a:lnTo>
                  <a:pt x="986807" y="175140"/>
                </a:lnTo>
                <a:lnTo>
                  <a:pt x="946350" y="195449"/>
                </a:lnTo>
                <a:lnTo>
                  <a:pt x="906498" y="216765"/>
                </a:lnTo>
                <a:lnTo>
                  <a:pt x="867268" y="239070"/>
                </a:lnTo>
                <a:lnTo>
                  <a:pt x="828678" y="262348"/>
                </a:lnTo>
                <a:lnTo>
                  <a:pt x="790743" y="286582"/>
                </a:lnTo>
                <a:lnTo>
                  <a:pt x="753481" y="311756"/>
                </a:lnTo>
                <a:lnTo>
                  <a:pt x="716907" y="337852"/>
                </a:lnTo>
                <a:lnTo>
                  <a:pt x="681040" y="364854"/>
                </a:lnTo>
                <a:lnTo>
                  <a:pt x="645895" y="392746"/>
                </a:lnTo>
                <a:lnTo>
                  <a:pt x="611489" y="421511"/>
                </a:lnTo>
                <a:lnTo>
                  <a:pt x="577839" y="451131"/>
                </a:lnTo>
                <a:lnTo>
                  <a:pt x="544961" y="481591"/>
                </a:lnTo>
                <a:lnTo>
                  <a:pt x="512873" y="512873"/>
                </a:lnTo>
                <a:lnTo>
                  <a:pt x="481591" y="544961"/>
                </a:lnTo>
                <a:lnTo>
                  <a:pt x="451131" y="577839"/>
                </a:lnTo>
                <a:lnTo>
                  <a:pt x="421511" y="611489"/>
                </a:lnTo>
                <a:lnTo>
                  <a:pt x="392746" y="645895"/>
                </a:lnTo>
                <a:lnTo>
                  <a:pt x="364854" y="681040"/>
                </a:lnTo>
                <a:lnTo>
                  <a:pt x="337852" y="716907"/>
                </a:lnTo>
                <a:lnTo>
                  <a:pt x="311756" y="753481"/>
                </a:lnTo>
                <a:lnTo>
                  <a:pt x="286582" y="790743"/>
                </a:lnTo>
                <a:lnTo>
                  <a:pt x="262348" y="828678"/>
                </a:lnTo>
                <a:lnTo>
                  <a:pt x="239070" y="867268"/>
                </a:lnTo>
                <a:lnTo>
                  <a:pt x="216765" y="906498"/>
                </a:lnTo>
                <a:lnTo>
                  <a:pt x="195449" y="946350"/>
                </a:lnTo>
                <a:lnTo>
                  <a:pt x="175140" y="986807"/>
                </a:lnTo>
                <a:lnTo>
                  <a:pt x="155853" y="1027854"/>
                </a:lnTo>
                <a:lnTo>
                  <a:pt x="137606" y="1069472"/>
                </a:lnTo>
                <a:lnTo>
                  <a:pt x="120415" y="1111647"/>
                </a:lnTo>
                <a:lnTo>
                  <a:pt x="104297" y="1154360"/>
                </a:lnTo>
                <a:lnTo>
                  <a:pt x="89269" y="1197595"/>
                </a:lnTo>
                <a:lnTo>
                  <a:pt x="75348" y="1241336"/>
                </a:lnTo>
                <a:lnTo>
                  <a:pt x="62549" y="1285566"/>
                </a:lnTo>
                <a:lnTo>
                  <a:pt x="50890" y="1330268"/>
                </a:lnTo>
                <a:lnTo>
                  <a:pt x="40387" y="1375425"/>
                </a:lnTo>
                <a:lnTo>
                  <a:pt x="31058" y="1421021"/>
                </a:lnTo>
                <a:lnTo>
                  <a:pt x="22918" y="1467039"/>
                </a:lnTo>
                <a:lnTo>
                  <a:pt x="15985" y="1513462"/>
                </a:lnTo>
                <a:lnTo>
                  <a:pt x="10274" y="1560274"/>
                </a:lnTo>
                <a:lnTo>
                  <a:pt x="5804" y="1607458"/>
                </a:lnTo>
                <a:lnTo>
                  <a:pt x="2590" y="1654998"/>
                </a:lnTo>
                <a:lnTo>
                  <a:pt x="650" y="1702876"/>
                </a:lnTo>
                <a:lnTo>
                  <a:pt x="0" y="1751076"/>
                </a:lnTo>
                <a:lnTo>
                  <a:pt x="650" y="1799275"/>
                </a:lnTo>
                <a:lnTo>
                  <a:pt x="2590" y="1847153"/>
                </a:lnTo>
                <a:lnTo>
                  <a:pt x="5804" y="1894693"/>
                </a:lnTo>
                <a:lnTo>
                  <a:pt x="10274" y="1941877"/>
                </a:lnTo>
                <a:lnTo>
                  <a:pt x="15985" y="1988689"/>
                </a:lnTo>
                <a:lnTo>
                  <a:pt x="22918" y="2035112"/>
                </a:lnTo>
                <a:lnTo>
                  <a:pt x="31058" y="2081130"/>
                </a:lnTo>
                <a:lnTo>
                  <a:pt x="40387" y="2126726"/>
                </a:lnTo>
                <a:lnTo>
                  <a:pt x="50890" y="2171883"/>
                </a:lnTo>
                <a:lnTo>
                  <a:pt x="62549" y="2216585"/>
                </a:lnTo>
                <a:lnTo>
                  <a:pt x="75348" y="2260815"/>
                </a:lnTo>
                <a:lnTo>
                  <a:pt x="89269" y="2304556"/>
                </a:lnTo>
                <a:lnTo>
                  <a:pt x="104297" y="2347791"/>
                </a:lnTo>
                <a:lnTo>
                  <a:pt x="120415" y="2390504"/>
                </a:lnTo>
                <a:lnTo>
                  <a:pt x="137606" y="2432679"/>
                </a:lnTo>
                <a:lnTo>
                  <a:pt x="155853" y="2474297"/>
                </a:lnTo>
                <a:lnTo>
                  <a:pt x="175140" y="2515344"/>
                </a:lnTo>
                <a:lnTo>
                  <a:pt x="195449" y="2555801"/>
                </a:lnTo>
                <a:lnTo>
                  <a:pt x="216765" y="2595653"/>
                </a:lnTo>
                <a:lnTo>
                  <a:pt x="239070" y="2634883"/>
                </a:lnTo>
                <a:lnTo>
                  <a:pt x="262348" y="2673473"/>
                </a:lnTo>
                <a:lnTo>
                  <a:pt x="286582" y="2711408"/>
                </a:lnTo>
                <a:lnTo>
                  <a:pt x="311756" y="2748670"/>
                </a:lnTo>
                <a:lnTo>
                  <a:pt x="337852" y="2785244"/>
                </a:lnTo>
                <a:lnTo>
                  <a:pt x="364854" y="2821111"/>
                </a:lnTo>
                <a:lnTo>
                  <a:pt x="392746" y="2856256"/>
                </a:lnTo>
                <a:lnTo>
                  <a:pt x="421511" y="2890662"/>
                </a:lnTo>
                <a:lnTo>
                  <a:pt x="451131" y="2924312"/>
                </a:lnTo>
                <a:lnTo>
                  <a:pt x="481591" y="2957190"/>
                </a:lnTo>
                <a:lnTo>
                  <a:pt x="512873" y="2989278"/>
                </a:lnTo>
                <a:lnTo>
                  <a:pt x="544961" y="3020560"/>
                </a:lnTo>
                <a:lnTo>
                  <a:pt x="577839" y="3051020"/>
                </a:lnTo>
                <a:lnTo>
                  <a:pt x="611489" y="3080640"/>
                </a:lnTo>
                <a:lnTo>
                  <a:pt x="645895" y="3109405"/>
                </a:lnTo>
                <a:lnTo>
                  <a:pt x="681040" y="3137297"/>
                </a:lnTo>
                <a:lnTo>
                  <a:pt x="716907" y="3164299"/>
                </a:lnTo>
                <a:lnTo>
                  <a:pt x="753481" y="3190395"/>
                </a:lnTo>
                <a:lnTo>
                  <a:pt x="790743" y="3215569"/>
                </a:lnTo>
                <a:lnTo>
                  <a:pt x="828678" y="3239803"/>
                </a:lnTo>
                <a:lnTo>
                  <a:pt x="867268" y="3263081"/>
                </a:lnTo>
                <a:lnTo>
                  <a:pt x="906498" y="3285386"/>
                </a:lnTo>
                <a:lnTo>
                  <a:pt x="946350" y="3306702"/>
                </a:lnTo>
                <a:lnTo>
                  <a:pt x="986807" y="3327011"/>
                </a:lnTo>
                <a:lnTo>
                  <a:pt x="1027854" y="3346298"/>
                </a:lnTo>
                <a:lnTo>
                  <a:pt x="1069472" y="3364545"/>
                </a:lnTo>
                <a:lnTo>
                  <a:pt x="1111647" y="3381736"/>
                </a:lnTo>
                <a:lnTo>
                  <a:pt x="1154360" y="3397854"/>
                </a:lnTo>
                <a:lnTo>
                  <a:pt x="1197595" y="3412882"/>
                </a:lnTo>
                <a:lnTo>
                  <a:pt x="1241336" y="3426803"/>
                </a:lnTo>
                <a:lnTo>
                  <a:pt x="1285566" y="3439602"/>
                </a:lnTo>
                <a:lnTo>
                  <a:pt x="1330268" y="3451261"/>
                </a:lnTo>
                <a:lnTo>
                  <a:pt x="1375425" y="3461764"/>
                </a:lnTo>
                <a:lnTo>
                  <a:pt x="1421021" y="3471093"/>
                </a:lnTo>
                <a:lnTo>
                  <a:pt x="1467039" y="3479233"/>
                </a:lnTo>
                <a:lnTo>
                  <a:pt x="1513462" y="3486166"/>
                </a:lnTo>
                <a:lnTo>
                  <a:pt x="1560274" y="3491877"/>
                </a:lnTo>
                <a:lnTo>
                  <a:pt x="1607458" y="3496347"/>
                </a:lnTo>
                <a:lnTo>
                  <a:pt x="1654998" y="3499561"/>
                </a:lnTo>
                <a:lnTo>
                  <a:pt x="1702876" y="3501501"/>
                </a:lnTo>
                <a:lnTo>
                  <a:pt x="1751076" y="3502152"/>
                </a:lnTo>
                <a:lnTo>
                  <a:pt x="1799275" y="3501501"/>
                </a:lnTo>
                <a:lnTo>
                  <a:pt x="1847153" y="3499561"/>
                </a:lnTo>
                <a:lnTo>
                  <a:pt x="1894693" y="3496347"/>
                </a:lnTo>
                <a:lnTo>
                  <a:pt x="1941877" y="3491877"/>
                </a:lnTo>
                <a:lnTo>
                  <a:pt x="1988689" y="3486166"/>
                </a:lnTo>
                <a:lnTo>
                  <a:pt x="2035112" y="3479233"/>
                </a:lnTo>
                <a:lnTo>
                  <a:pt x="2081130" y="3471093"/>
                </a:lnTo>
                <a:lnTo>
                  <a:pt x="2126726" y="3461764"/>
                </a:lnTo>
                <a:lnTo>
                  <a:pt x="2171883" y="3451261"/>
                </a:lnTo>
                <a:lnTo>
                  <a:pt x="2216585" y="3439602"/>
                </a:lnTo>
                <a:lnTo>
                  <a:pt x="2260815" y="3426803"/>
                </a:lnTo>
                <a:lnTo>
                  <a:pt x="2304556" y="3412882"/>
                </a:lnTo>
                <a:lnTo>
                  <a:pt x="2347791" y="3397854"/>
                </a:lnTo>
                <a:lnTo>
                  <a:pt x="2390504" y="3381736"/>
                </a:lnTo>
                <a:lnTo>
                  <a:pt x="2432679" y="3364545"/>
                </a:lnTo>
                <a:lnTo>
                  <a:pt x="2474297" y="3346298"/>
                </a:lnTo>
                <a:lnTo>
                  <a:pt x="2515344" y="3327011"/>
                </a:lnTo>
                <a:lnTo>
                  <a:pt x="2555801" y="3306702"/>
                </a:lnTo>
                <a:lnTo>
                  <a:pt x="2595653" y="3285386"/>
                </a:lnTo>
                <a:lnTo>
                  <a:pt x="2634883" y="3263081"/>
                </a:lnTo>
                <a:lnTo>
                  <a:pt x="2673473" y="3239803"/>
                </a:lnTo>
                <a:lnTo>
                  <a:pt x="2711408" y="3215569"/>
                </a:lnTo>
                <a:lnTo>
                  <a:pt x="2748670" y="3190395"/>
                </a:lnTo>
                <a:lnTo>
                  <a:pt x="2785244" y="3164299"/>
                </a:lnTo>
                <a:lnTo>
                  <a:pt x="2821111" y="3137297"/>
                </a:lnTo>
                <a:lnTo>
                  <a:pt x="2856256" y="3109405"/>
                </a:lnTo>
                <a:lnTo>
                  <a:pt x="2890662" y="3080640"/>
                </a:lnTo>
                <a:lnTo>
                  <a:pt x="2924312" y="3051020"/>
                </a:lnTo>
                <a:lnTo>
                  <a:pt x="2957190" y="3020560"/>
                </a:lnTo>
                <a:lnTo>
                  <a:pt x="2989278" y="2989278"/>
                </a:lnTo>
                <a:lnTo>
                  <a:pt x="3020560" y="2957190"/>
                </a:lnTo>
                <a:lnTo>
                  <a:pt x="3051020" y="2924312"/>
                </a:lnTo>
                <a:lnTo>
                  <a:pt x="3080640" y="2890662"/>
                </a:lnTo>
                <a:lnTo>
                  <a:pt x="3109405" y="2856256"/>
                </a:lnTo>
                <a:lnTo>
                  <a:pt x="3137297" y="2821111"/>
                </a:lnTo>
                <a:lnTo>
                  <a:pt x="3164299" y="2785244"/>
                </a:lnTo>
                <a:lnTo>
                  <a:pt x="3190395" y="2748670"/>
                </a:lnTo>
                <a:lnTo>
                  <a:pt x="3215569" y="2711408"/>
                </a:lnTo>
                <a:lnTo>
                  <a:pt x="3239803" y="2673473"/>
                </a:lnTo>
                <a:lnTo>
                  <a:pt x="3263081" y="2634883"/>
                </a:lnTo>
                <a:lnTo>
                  <a:pt x="3285386" y="2595653"/>
                </a:lnTo>
                <a:lnTo>
                  <a:pt x="3306702" y="2555801"/>
                </a:lnTo>
                <a:lnTo>
                  <a:pt x="3327011" y="2515344"/>
                </a:lnTo>
                <a:lnTo>
                  <a:pt x="3346298" y="2474297"/>
                </a:lnTo>
                <a:lnTo>
                  <a:pt x="3364545" y="2432679"/>
                </a:lnTo>
                <a:lnTo>
                  <a:pt x="3381736" y="2390504"/>
                </a:lnTo>
                <a:lnTo>
                  <a:pt x="3397854" y="2347791"/>
                </a:lnTo>
                <a:lnTo>
                  <a:pt x="3412882" y="2304556"/>
                </a:lnTo>
                <a:lnTo>
                  <a:pt x="3426803" y="2260815"/>
                </a:lnTo>
                <a:lnTo>
                  <a:pt x="3439602" y="2216585"/>
                </a:lnTo>
                <a:lnTo>
                  <a:pt x="3451261" y="2171883"/>
                </a:lnTo>
                <a:lnTo>
                  <a:pt x="3461764" y="2126726"/>
                </a:lnTo>
                <a:lnTo>
                  <a:pt x="3471093" y="2081130"/>
                </a:lnTo>
                <a:lnTo>
                  <a:pt x="3479233" y="2035112"/>
                </a:lnTo>
                <a:lnTo>
                  <a:pt x="3486166" y="1988689"/>
                </a:lnTo>
                <a:lnTo>
                  <a:pt x="3491877" y="1941877"/>
                </a:lnTo>
                <a:lnTo>
                  <a:pt x="3496347" y="1894693"/>
                </a:lnTo>
                <a:lnTo>
                  <a:pt x="3499561" y="1847153"/>
                </a:lnTo>
                <a:lnTo>
                  <a:pt x="3501501" y="1799275"/>
                </a:lnTo>
                <a:lnTo>
                  <a:pt x="3502152" y="1751076"/>
                </a:lnTo>
                <a:lnTo>
                  <a:pt x="3501501" y="1702876"/>
                </a:lnTo>
                <a:lnTo>
                  <a:pt x="3499561" y="1654998"/>
                </a:lnTo>
                <a:lnTo>
                  <a:pt x="3496347" y="1607458"/>
                </a:lnTo>
                <a:lnTo>
                  <a:pt x="3491877" y="1560274"/>
                </a:lnTo>
                <a:lnTo>
                  <a:pt x="3486166" y="1513462"/>
                </a:lnTo>
                <a:lnTo>
                  <a:pt x="3479233" y="1467039"/>
                </a:lnTo>
                <a:lnTo>
                  <a:pt x="3471093" y="1421021"/>
                </a:lnTo>
                <a:lnTo>
                  <a:pt x="3461764" y="1375425"/>
                </a:lnTo>
                <a:lnTo>
                  <a:pt x="3451261" y="1330268"/>
                </a:lnTo>
                <a:lnTo>
                  <a:pt x="3439602" y="1285566"/>
                </a:lnTo>
                <a:lnTo>
                  <a:pt x="3426803" y="1241336"/>
                </a:lnTo>
                <a:lnTo>
                  <a:pt x="3412882" y="1197595"/>
                </a:lnTo>
                <a:lnTo>
                  <a:pt x="3397854" y="1154360"/>
                </a:lnTo>
                <a:lnTo>
                  <a:pt x="3381736" y="1111647"/>
                </a:lnTo>
                <a:lnTo>
                  <a:pt x="3364545" y="1069472"/>
                </a:lnTo>
                <a:lnTo>
                  <a:pt x="3346298" y="1027854"/>
                </a:lnTo>
                <a:lnTo>
                  <a:pt x="3327011" y="986807"/>
                </a:lnTo>
                <a:lnTo>
                  <a:pt x="3306702" y="946350"/>
                </a:lnTo>
                <a:lnTo>
                  <a:pt x="3285386" y="906498"/>
                </a:lnTo>
                <a:lnTo>
                  <a:pt x="3263081" y="867268"/>
                </a:lnTo>
                <a:lnTo>
                  <a:pt x="3239803" y="828678"/>
                </a:lnTo>
                <a:lnTo>
                  <a:pt x="3215569" y="790743"/>
                </a:lnTo>
                <a:lnTo>
                  <a:pt x="3190395" y="753481"/>
                </a:lnTo>
                <a:lnTo>
                  <a:pt x="3164299" y="716907"/>
                </a:lnTo>
                <a:lnTo>
                  <a:pt x="3137297" y="681040"/>
                </a:lnTo>
                <a:lnTo>
                  <a:pt x="3109405" y="645895"/>
                </a:lnTo>
                <a:lnTo>
                  <a:pt x="3080640" y="611489"/>
                </a:lnTo>
                <a:lnTo>
                  <a:pt x="3051020" y="577839"/>
                </a:lnTo>
                <a:lnTo>
                  <a:pt x="3020560" y="544961"/>
                </a:lnTo>
                <a:lnTo>
                  <a:pt x="2989278" y="512873"/>
                </a:lnTo>
                <a:lnTo>
                  <a:pt x="2957190" y="481591"/>
                </a:lnTo>
                <a:lnTo>
                  <a:pt x="2924312" y="451131"/>
                </a:lnTo>
                <a:lnTo>
                  <a:pt x="2890662" y="421511"/>
                </a:lnTo>
                <a:lnTo>
                  <a:pt x="2856256" y="392746"/>
                </a:lnTo>
                <a:lnTo>
                  <a:pt x="2821111" y="364854"/>
                </a:lnTo>
                <a:lnTo>
                  <a:pt x="2785244" y="337852"/>
                </a:lnTo>
                <a:lnTo>
                  <a:pt x="2748670" y="311756"/>
                </a:lnTo>
                <a:lnTo>
                  <a:pt x="2711408" y="286582"/>
                </a:lnTo>
                <a:lnTo>
                  <a:pt x="2673473" y="262348"/>
                </a:lnTo>
                <a:lnTo>
                  <a:pt x="2634883" y="239070"/>
                </a:lnTo>
                <a:lnTo>
                  <a:pt x="2595653" y="216765"/>
                </a:lnTo>
                <a:lnTo>
                  <a:pt x="2555801" y="195449"/>
                </a:lnTo>
                <a:lnTo>
                  <a:pt x="2515344" y="175140"/>
                </a:lnTo>
                <a:lnTo>
                  <a:pt x="2474297" y="155853"/>
                </a:lnTo>
                <a:lnTo>
                  <a:pt x="2432679" y="137606"/>
                </a:lnTo>
                <a:lnTo>
                  <a:pt x="2390504" y="120415"/>
                </a:lnTo>
                <a:lnTo>
                  <a:pt x="2347791" y="104297"/>
                </a:lnTo>
                <a:lnTo>
                  <a:pt x="2304556" y="89269"/>
                </a:lnTo>
                <a:lnTo>
                  <a:pt x="2260815" y="75348"/>
                </a:lnTo>
                <a:lnTo>
                  <a:pt x="2216585" y="62549"/>
                </a:lnTo>
                <a:lnTo>
                  <a:pt x="2171883" y="50890"/>
                </a:lnTo>
                <a:lnTo>
                  <a:pt x="2126726" y="40387"/>
                </a:lnTo>
                <a:lnTo>
                  <a:pt x="2081130" y="31058"/>
                </a:lnTo>
                <a:lnTo>
                  <a:pt x="2035112" y="22918"/>
                </a:lnTo>
                <a:lnTo>
                  <a:pt x="1988689" y="15985"/>
                </a:lnTo>
                <a:lnTo>
                  <a:pt x="1941877" y="10274"/>
                </a:lnTo>
                <a:lnTo>
                  <a:pt x="1894693" y="5804"/>
                </a:lnTo>
                <a:lnTo>
                  <a:pt x="1847153" y="2590"/>
                </a:lnTo>
                <a:lnTo>
                  <a:pt x="1799275" y="650"/>
                </a:lnTo>
                <a:lnTo>
                  <a:pt x="1751076" y="0"/>
                </a:lnTo>
                <a:close/>
              </a:path>
            </a:pathLst>
          </a:custGeom>
          <a:solidFill>
            <a:srgbClr val="BE9000"/>
          </a:solidFill>
        </p:spPr>
        <p:txBody>
          <a:bodyPr wrap="square" lIns="0" tIns="0" rIns="0" bIns="0" rtlCol="0"/>
          <a:lstStyle/>
          <a:p>
            <a:endParaRPr/>
          </a:p>
        </p:txBody>
      </p:sp>
      <p:sp>
        <p:nvSpPr>
          <p:cNvPr id="5" name="object 5"/>
          <p:cNvSpPr/>
          <p:nvPr/>
        </p:nvSpPr>
        <p:spPr>
          <a:xfrm>
            <a:off x="76200" y="1219200"/>
            <a:ext cx="4782312" cy="4783836"/>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1025144" y="911174"/>
            <a:ext cx="5688330" cy="566822"/>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46895C"/>
                </a:solidFill>
              </a:rPr>
              <a:t>4. </a:t>
            </a:r>
            <a:r>
              <a:rPr sz="3600" spc="-5" dirty="0">
                <a:solidFill>
                  <a:srgbClr val="46895C"/>
                </a:solidFill>
              </a:rPr>
              <a:t>Kosher </a:t>
            </a:r>
            <a:r>
              <a:rPr lang="es-MX" sz="3600" spc="-5" dirty="0">
                <a:solidFill>
                  <a:srgbClr val="46895C"/>
                </a:solidFill>
              </a:rPr>
              <a:t>para Pe</a:t>
            </a:r>
            <a:r>
              <a:rPr sz="3600" spc="-5" dirty="0">
                <a:solidFill>
                  <a:srgbClr val="46895C"/>
                </a:solidFill>
              </a:rPr>
              <a:t>s</a:t>
            </a:r>
            <a:r>
              <a:rPr lang="es-MX" sz="3600" spc="-5" dirty="0">
                <a:solidFill>
                  <a:srgbClr val="46895C"/>
                </a:solidFill>
              </a:rPr>
              <a:t>aj</a:t>
            </a:r>
            <a:endParaRPr sz="3600" dirty="0"/>
          </a:p>
        </p:txBody>
      </p:sp>
      <p:sp>
        <p:nvSpPr>
          <p:cNvPr id="7" name="object 7"/>
          <p:cNvSpPr/>
          <p:nvPr/>
        </p:nvSpPr>
        <p:spPr>
          <a:xfrm>
            <a:off x="0" y="6387084"/>
            <a:ext cx="9144000" cy="471170"/>
          </a:xfrm>
          <a:custGeom>
            <a:avLst/>
            <a:gdLst/>
            <a:ahLst/>
            <a:cxnLst/>
            <a:rect l="l" t="t" r="r" b="b"/>
            <a:pathLst>
              <a:path w="9144000" h="471170">
                <a:moveTo>
                  <a:pt x="9143999" y="0"/>
                </a:moveTo>
                <a:lnTo>
                  <a:pt x="0" y="0"/>
                </a:lnTo>
                <a:lnTo>
                  <a:pt x="0" y="470915"/>
                </a:lnTo>
                <a:lnTo>
                  <a:pt x="9143999" y="470915"/>
                </a:lnTo>
                <a:lnTo>
                  <a:pt x="9143999" y="0"/>
                </a:lnTo>
                <a:close/>
              </a:path>
            </a:pathLst>
          </a:custGeom>
          <a:solidFill>
            <a:srgbClr val="46895C"/>
          </a:solid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14499"/>
            <a:ext cx="9144000" cy="514349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58748" y="498094"/>
            <a:ext cx="7613702" cy="1384353"/>
          </a:xfrm>
          <a:prstGeom prst="rect">
            <a:avLst/>
          </a:prstGeom>
        </p:spPr>
        <p:txBody>
          <a:bodyPr vert="horz" wrap="square" lIns="0" tIns="8255" rIns="0" bIns="0" rtlCol="0">
            <a:spAutoFit/>
          </a:bodyPr>
          <a:lstStyle/>
          <a:p>
            <a:pPr marL="12700" marR="5080">
              <a:lnSpc>
                <a:spcPct val="100600"/>
              </a:lnSpc>
              <a:spcBef>
                <a:spcPts val="65"/>
              </a:spcBef>
              <a:tabLst>
                <a:tab pos="4385310" algn="l"/>
              </a:tabLst>
            </a:pPr>
            <a:r>
              <a:rPr sz="4500" spc="-5" dirty="0">
                <a:solidFill>
                  <a:srgbClr val="46895C"/>
                </a:solidFill>
              </a:rPr>
              <a:t>S</a:t>
            </a:r>
            <a:r>
              <a:rPr lang="es-MX" sz="4500" spc="-5" dirty="0">
                <a:solidFill>
                  <a:srgbClr val="46895C"/>
                </a:solidFill>
              </a:rPr>
              <a:t>í</a:t>
            </a:r>
            <a:r>
              <a:rPr sz="4500" spc="-5" dirty="0" err="1">
                <a:solidFill>
                  <a:srgbClr val="46895C"/>
                </a:solidFill>
              </a:rPr>
              <a:t>mbol</a:t>
            </a:r>
            <a:r>
              <a:rPr lang="es-MX" sz="4500" spc="-5" dirty="0">
                <a:solidFill>
                  <a:srgbClr val="46895C"/>
                </a:solidFill>
              </a:rPr>
              <a:t>os</a:t>
            </a:r>
            <a:r>
              <a:rPr sz="4500" spc="-5" dirty="0">
                <a:solidFill>
                  <a:srgbClr val="46895C"/>
                </a:solidFill>
              </a:rPr>
              <a:t> </a:t>
            </a:r>
            <a:r>
              <a:rPr sz="4500" dirty="0">
                <a:solidFill>
                  <a:srgbClr val="46895C"/>
                </a:solidFill>
              </a:rPr>
              <a:t>&amp; </a:t>
            </a:r>
            <a:r>
              <a:rPr lang="es-MX" sz="4500" dirty="0">
                <a:solidFill>
                  <a:srgbClr val="46895C"/>
                </a:solidFill>
              </a:rPr>
              <a:t>Organismos de </a:t>
            </a:r>
            <a:r>
              <a:rPr sz="4500" dirty="0" err="1">
                <a:solidFill>
                  <a:srgbClr val="46895C"/>
                </a:solidFill>
              </a:rPr>
              <a:t>Certifica</a:t>
            </a:r>
            <a:r>
              <a:rPr lang="es-MX" sz="4500" dirty="0">
                <a:solidFill>
                  <a:srgbClr val="46895C"/>
                </a:solidFill>
              </a:rPr>
              <a:t>c</a:t>
            </a:r>
            <a:r>
              <a:rPr sz="4500" dirty="0" err="1">
                <a:solidFill>
                  <a:srgbClr val="46895C"/>
                </a:solidFill>
              </a:rPr>
              <a:t>i</a:t>
            </a:r>
            <a:r>
              <a:rPr lang="es-MX" sz="4500" dirty="0" err="1">
                <a:solidFill>
                  <a:srgbClr val="46895C"/>
                </a:solidFill>
              </a:rPr>
              <a:t>ó</a:t>
            </a:r>
            <a:r>
              <a:rPr sz="4500" dirty="0">
                <a:solidFill>
                  <a:srgbClr val="46895C"/>
                </a:solidFill>
              </a:rPr>
              <a:t>n:</a:t>
            </a:r>
            <a:endParaRPr sz="4500" dirty="0"/>
          </a:p>
        </p:txBody>
      </p:sp>
      <p:sp>
        <p:nvSpPr>
          <p:cNvPr id="4" name="object 4"/>
          <p:cNvSpPr txBox="1"/>
          <p:nvPr/>
        </p:nvSpPr>
        <p:spPr>
          <a:xfrm>
            <a:off x="771550" y="2206600"/>
            <a:ext cx="7852409" cy="2064668"/>
          </a:xfrm>
          <a:prstGeom prst="rect">
            <a:avLst/>
          </a:prstGeom>
        </p:spPr>
        <p:txBody>
          <a:bodyPr vert="horz" wrap="square" lIns="0" tIns="12065" rIns="0" bIns="0" rtlCol="0">
            <a:spAutoFit/>
          </a:bodyPr>
          <a:lstStyle/>
          <a:p>
            <a:pPr marL="12700" marR="5080">
              <a:lnSpc>
                <a:spcPct val="114900"/>
              </a:lnSpc>
              <a:spcBef>
                <a:spcPts val="95"/>
              </a:spcBef>
            </a:pPr>
            <a:r>
              <a:rPr lang="es-MX" sz="1700" spc="-5" dirty="0">
                <a:solidFill>
                  <a:srgbClr val="585858"/>
                </a:solidFill>
                <a:latin typeface="Arial"/>
                <a:cs typeface="Arial"/>
              </a:rPr>
              <a:t>A menudo encontrará símbolos o etiquetas específicas en los envases. Estos símbolos representan agencias certificadoras Kosher reconocidas.</a:t>
            </a:r>
            <a:r>
              <a:rPr sz="1700" dirty="0">
                <a:solidFill>
                  <a:srgbClr val="585858"/>
                </a:solidFill>
                <a:latin typeface="Arial"/>
                <a:cs typeface="Arial"/>
              </a:rPr>
              <a:t> </a:t>
            </a:r>
            <a:r>
              <a:rPr lang="es-MX" sz="1700" dirty="0">
                <a:solidFill>
                  <a:srgbClr val="585858"/>
                </a:solidFill>
                <a:latin typeface="Arial"/>
                <a:cs typeface="Arial"/>
              </a:rPr>
              <a:t>Por ejemplo, la </a:t>
            </a:r>
            <a:r>
              <a:rPr lang="es-MX" sz="1700" b="1" dirty="0" err="1">
                <a:solidFill>
                  <a:srgbClr val="585858"/>
                </a:solidFill>
                <a:latin typeface="Arial"/>
                <a:cs typeface="Arial"/>
              </a:rPr>
              <a:t>Orthodox</a:t>
            </a:r>
            <a:r>
              <a:rPr lang="es-MX" sz="1700" b="1" dirty="0">
                <a:solidFill>
                  <a:srgbClr val="585858"/>
                </a:solidFill>
                <a:latin typeface="Arial"/>
                <a:cs typeface="Arial"/>
              </a:rPr>
              <a:t> </a:t>
            </a:r>
            <a:r>
              <a:rPr lang="es-MX" sz="1700" b="1" dirty="0" err="1">
                <a:solidFill>
                  <a:srgbClr val="585858"/>
                </a:solidFill>
                <a:latin typeface="Arial"/>
                <a:cs typeface="Arial"/>
              </a:rPr>
              <a:t>Union</a:t>
            </a:r>
            <a:r>
              <a:rPr lang="es-MX" sz="1700" b="1" dirty="0">
                <a:solidFill>
                  <a:srgbClr val="585858"/>
                </a:solidFill>
                <a:latin typeface="Arial"/>
                <a:cs typeface="Arial"/>
              </a:rPr>
              <a:t> (OU) </a:t>
            </a:r>
            <a:r>
              <a:rPr lang="es-MX" sz="1700" dirty="0">
                <a:solidFill>
                  <a:srgbClr val="585858"/>
                </a:solidFill>
                <a:latin typeface="Arial"/>
                <a:cs typeface="Arial"/>
              </a:rPr>
              <a:t>y </a:t>
            </a:r>
            <a:r>
              <a:rPr lang="es-MX" sz="1700" b="1" dirty="0">
                <a:solidFill>
                  <a:srgbClr val="585858"/>
                </a:solidFill>
                <a:latin typeface="Arial"/>
                <a:cs typeface="Arial"/>
              </a:rPr>
              <a:t>OK Kosher </a:t>
            </a:r>
            <a:r>
              <a:rPr lang="es-MX" sz="1700" dirty="0">
                <a:solidFill>
                  <a:srgbClr val="585858"/>
                </a:solidFill>
                <a:latin typeface="Arial"/>
                <a:cs typeface="Arial"/>
              </a:rPr>
              <a:t> son los símbolos más reconocidos y confiables.</a:t>
            </a:r>
            <a:endParaRPr lang="en-US" sz="1700" dirty="0">
              <a:latin typeface="Arial"/>
              <a:cs typeface="Arial"/>
            </a:endParaRPr>
          </a:p>
          <a:p>
            <a:pPr>
              <a:lnSpc>
                <a:spcPct val="100000"/>
              </a:lnSpc>
            </a:pPr>
            <a:endParaRPr lang="en-US" sz="1500" dirty="0">
              <a:latin typeface="Arial"/>
              <a:cs typeface="Arial"/>
            </a:endParaRPr>
          </a:p>
          <a:p>
            <a:pPr marL="49530" marR="10795">
              <a:lnSpc>
                <a:spcPct val="114999"/>
              </a:lnSpc>
              <a:spcBef>
                <a:spcPts val="5"/>
              </a:spcBef>
            </a:pPr>
            <a:r>
              <a:rPr lang="en-US" sz="1800" spc="-5" dirty="0" err="1">
                <a:solidFill>
                  <a:srgbClr val="46895C"/>
                </a:solidFill>
                <a:latin typeface="Arial Black"/>
                <a:cs typeface="Arial Black"/>
              </a:rPr>
              <a:t>Existen</a:t>
            </a:r>
            <a:r>
              <a:rPr lang="en-US" sz="1800" spc="-5" dirty="0">
                <a:solidFill>
                  <a:srgbClr val="46895C"/>
                </a:solidFill>
                <a:latin typeface="Arial Black"/>
                <a:cs typeface="Arial Black"/>
              </a:rPr>
              <a:t> </a:t>
            </a:r>
            <a:r>
              <a:rPr lang="en-US" sz="1800" spc="-5" dirty="0" err="1">
                <a:solidFill>
                  <a:srgbClr val="46895C"/>
                </a:solidFill>
                <a:latin typeface="Arial Black"/>
                <a:cs typeface="Arial Black"/>
              </a:rPr>
              <a:t>más</a:t>
            </a:r>
            <a:r>
              <a:rPr lang="en-US" sz="1800" spc="-5" dirty="0">
                <a:solidFill>
                  <a:srgbClr val="46895C"/>
                </a:solidFill>
                <a:latin typeface="Arial Black"/>
                <a:cs typeface="Arial Black"/>
              </a:rPr>
              <a:t> de 1,000 </a:t>
            </a:r>
            <a:r>
              <a:rPr lang="en-US" sz="1800" spc="-5" dirty="0" err="1">
                <a:solidFill>
                  <a:srgbClr val="46895C"/>
                </a:solidFill>
                <a:latin typeface="Arial Black"/>
                <a:cs typeface="Arial Black"/>
              </a:rPr>
              <a:t>agencias</a:t>
            </a:r>
            <a:r>
              <a:rPr lang="en-US" sz="1800" spc="-5" dirty="0">
                <a:solidFill>
                  <a:srgbClr val="46895C"/>
                </a:solidFill>
                <a:latin typeface="Arial Black"/>
                <a:cs typeface="Arial Black"/>
              </a:rPr>
              <a:t> </a:t>
            </a:r>
            <a:r>
              <a:rPr lang="en-US" sz="1800" spc="-5" dirty="0" err="1">
                <a:solidFill>
                  <a:srgbClr val="46895C"/>
                </a:solidFill>
                <a:latin typeface="Arial Black"/>
                <a:cs typeface="Arial Black"/>
              </a:rPr>
              <a:t>certificadoras</a:t>
            </a:r>
            <a:r>
              <a:rPr lang="en-US" sz="1800" spc="-5" dirty="0">
                <a:solidFill>
                  <a:srgbClr val="46895C"/>
                </a:solidFill>
                <a:latin typeface="Arial Black"/>
                <a:cs typeface="Arial Black"/>
              </a:rPr>
              <a:t> </a:t>
            </a:r>
            <a:r>
              <a:rPr lang="en-US" sz="1800" spc="-5" dirty="0" err="1">
                <a:solidFill>
                  <a:srgbClr val="46895C"/>
                </a:solidFill>
                <a:latin typeface="Arial Black"/>
                <a:cs typeface="Arial Black"/>
              </a:rPr>
              <a:t>en</a:t>
            </a:r>
            <a:r>
              <a:rPr lang="en-US" sz="1800" spc="-5" dirty="0">
                <a:solidFill>
                  <a:srgbClr val="46895C"/>
                </a:solidFill>
                <a:latin typeface="Arial Black"/>
                <a:cs typeface="Arial Black"/>
              </a:rPr>
              <a:t> </a:t>
            </a:r>
            <a:r>
              <a:rPr lang="en-US" sz="1800" spc="-5" dirty="0" err="1">
                <a:solidFill>
                  <a:srgbClr val="46895C"/>
                </a:solidFill>
                <a:latin typeface="Arial Black"/>
                <a:cs typeface="Arial Black"/>
              </a:rPr>
              <a:t>el</a:t>
            </a:r>
            <a:r>
              <a:rPr lang="en-US" sz="1800" spc="-5" dirty="0">
                <a:solidFill>
                  <a:srgbClr val="46895C"/>
                </a:solidFill>
                <a:latin typeface="Arial Black"/>
                <a:cs typeface="Arial Black"/>
              </a:rPr>
              <a:t> Mundo. ¿Como saber </a:t>
            </a:r>
            <a:r>
              <a:rPr lang="en-US" sz="1800" spc="-5" dirty="0" err="1">
                <a:solidFill>
                  <a:srgbClr val="46895C"/>
                </a:solidFill>
                <a:latin typeface="Arial Black"/>
                <a:cs typeface="Arial Black"/>
              </a:rPr>
              <a:t>cuál</a:t>
            </a:r>
            <a:r>
              <a:rPr lang="en-US" sz="1800" spc="-5" dirty="0">
                <a:solidFill>
                  <a:srgbClr val="46895C"/>
                </a:solidFill>
                <a:latin typeface="Arial Black"/>
                <a:cs typeface="Arial Black"/>
              </a:rPr>
              <a:t> </a:t>
            </a:r>
            <a:r>
              <a:rPr lang="en-US" sz="1800" spc="-5" dirty="0" err="1">
                <a:solidFill>
                  <a:srgbClr val="46895C"/>
                </a:solidFill>
                <a:latin typeface="Arial Black"/>
                <a:cs typeface="Arial Black"/>
              </a:rPr>
              <a:t>elegir</a:t>
            </a:r>
            <a:r>
              <a:rPr lang="en-US" sz="1800" dirty="0">
                <a:solidFill>
                  <a:srgbClr val="46895C"/>
                </a:solidFill>
                <a:latin typeface="Arial Black"/>
                <a:cs typeface="Arial Black"/>
              </a:rPr>
              <a:t>?</a:t>
            </a:r>
            <a:endParaRPr lang="en-US" sz="1800" dirty="0">
              <a:latin typeface="Arial Black"/>
              <a:cs typeface="Arial Black"/>
            </a:endParaRPr>
          </a:p>
        </p:txBody>
      </p:sp>
      <p:sp>
        <p:nvSpPr>
          <p:cNvPr id="5" name="object 5"/>
          <p:cNvSpPr/>
          <p:nvPr/>
        </p:nvSpPr>
        <p:spPr>
          <a:xfrm>
            <a:off x="8287511" y="6056376"/>
            <a:ext cx="563879" cy="56083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EDEDED"/>
          </a:solidFill>
        </p:spPr>
        <p:txBody>
          <a:bodyPr wrap="square" lIns="0" tIns="0" rIns="0" bIns="0" rtlCol="0"/>
          <a:lstStyle/>
          <a:p>
            <a:endParaRPr/>
          </a:p>
        </p:txBody>
      </p:sp>
      <p:sp>
        <p:nvSpPr>
          <p:cNvPr id="3" name="object 3"/>
          <p:cNvSpPr txBox="1">
            <a:spLocks noGrp="1"/>
          </p:cNvSpPr>
          <p:nvPr>
            <p:ph type="title"/>
          </p:nvPr>
        </p:nvSpPr>
        <p:spPr>
          <a:xfrm>
            <a:off x="1163826" y="558241"/>
            <a:ext cx="6532373" cy="566822"/>
          </a:xfrm>
          <a:prstGeom prst="rect">
            <a:avLst/>
          </a:prstGeom>
        </p:spPr>
        <p:txBody>
          <a:bodyPr vert="horz" wrap="square" lIns="0" tIns="12700" rIns="0" bIns="0" rtlCol="0">
            <a:spAutoFit/>
          </a:bodyPr>
          <a:lstStyle/>
          <a:p>
            <a:pPr marL="12700">
              <a:lnSpc>
                <a:spcPct val="100000"/>
              </a:lnSpc>
              <a:spcBef>
                <a:spcPts val="100"/>
              </a:spcBef>
            </a:pPr>
            <a:r>
              <a:rPr lang="es-MX" sz="3600" spc="-5" dirty="0">
                <a:solidFill>
                  <a:srgbClr val="46895C"/>
                </a:solidFill>
              </a:rPr>
              <a:t>Los Símbolos </a:t>
            </a:r>
            <a:r>
              <a:rPr sz="3600" spc="-5" dirty="0">
                <a:solidFill>
                  <a:srgbClr val="46895C"/>
                </a:solidFill>
              </a:rPr>
              <a:t>Kosher</a:t>
            </a:r>
            <a:r>
              <a:rPr sz="3600" spc="-70" dirty="0">
                <a:solidFill>
                  <a:srgbClr val="46895C"/>
                </a:solidFill>
              </a:rPr>
              <a:t> </a:t>
            </a:r>
            <a:endParaRPr sz="3600" dirty="0"/>
          </a:p>
        </p:txBody>
      </p:sp>
      <p:sp>
        <p:nvSpPr>
          <p:cNvPr id="4" name="object 4"/>
          <p:cNvSpPr txBox="1"/>
          <p:nvPr/>
        </p:nvSpPr>
        <p:spPr>
          <a:xfrm>
            <a:off x="1163827" y="1104391"/>
            <a:ext cx="5794375" cy="566822"/>
          </a:xfrm>
          <a:prstGeom prst="rect">
            <a:avLst/>
          </a:prstGeom>
        </p:spPr>
        <p:txBody>
          <a:bodyPr vert="horz" wrap="square" lIns="0" tIns="12700" rIns="0" bIns="0" rtlCol="0">
            <a:spAutoFit/>
          </a:bodyPr>
          <a:lstStyle/>
          <a:p>
            <a:pPr marL="12700">
              <a:lnSpc>
                <a:spcPct val="100000"/>
              </a:lnSpc>
              <a:spcBef>
                <a:spcPts val="100"/>
              </a:spcBef>
            </a:pPr>
            <a:r>
              <a:rPr lang="es-MX" sz="3600" dirty="0">
                <a:solidFill>
                  <a:srgbClr val="46895C"/>
                </a:solidFill>
                <a:latin typeface="Arial Black"/>
                <a:cs typeface="Arial Black"/>
              </a:rPr>
              <a:t>Y C</a:t>
            </a:r>
            <a:r>
              <a:rPr sz="3600" spc="-5" dirty="0">
                <a:solidFill>
                  <a:srgbClr val="46895C"/>
                </a:solidFill>
                <a:latin typeface="Arial Black"/>
                <a:cs typeface="Arial Black"/>
              </a:rPr>
              <a:t>o</a:t>
            </a:r>
            <a:r>
              <a:rPr lang="es-MX" sz="3600" spc="-5" dirty="0" err="1">
                <a:solidFill>
                  <a:srgbClr val="46895C"/>
                </a:solidFill>
                <a:latin typeface="Arial Black"/>
                <a:cs typeface="Arial Black"/>
              </a:rPr>
              <a:t>mo</a:t>
            </a:r>
            <a:r>
              <a:rPr lang="es-MX" sz="3600" spc="-5" dirty="0">
                <a:solidFill>
                  <a:srgbClr val="46895C"/>
                </a:solidFill>
                <a:latin typeface="Arial Black"/>
                <a:cs typeface="Arial Black"/>
              </a:rPr>
              <a:t> se Utilizan</a:t>
            </a:r>
            <a:r>
              <a:rPr sz="3600" dirty="0">
                <a:solidFill>
                  <a:srgbClr val="46895C"/>
                </a:solidFill>
                <a:latin typeface="Arial Black"/>
                <a:cs typeface="Arial Black"/>
              </a:rPr>
              <a:t>.</a:t>
            </a:r>
            <a:endParaRPr sz="3600" dirty="0">
              <a:latin typeface="Arial Black"/>
              <a:cs typeface="Arial Black"/>
            </a:endParaRPr>
          </a:p>
        </p:txBody>
      </p:sp>
      <p:sp>
        <p:nvSpPr>
          <p:cNvPr id="5" name="object 5"/>
          <p:cNvSpPr/>
          <p:nvPr/>
        </p:nvSpPr>
        <p:spPr>
          <a:xfrm>
            <a:off x="1143000" y="2241804"/>
            <a:ext cx="632460" cy="63246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43000" y="3069335"/>
            <a:ext cx="632460" cy="630936"/>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143000" y="3896867"/>
            <a:ext cx="632460" cy="63093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1143000" y="4722876"/>
            <a:ext cx="632460" cy="632460"/>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1143000" y="5527547"/>
            <a:ext cx="632460" cy="630935"/>
          </a:xfrm>
          <a:prstGeom prst="rect">
            <a:avLst/>
          </a:prstGeom>
          <a:blipFill>
            <a:blip r:embed="rId3" cstate="print"/>
            <a:stretch>
              <a:fillRect/>
            </a:stretch>
          </a:blipFill>
        </p:spPr>
        <p:txBody>
          <a:bodyPr wrap="square" lIns="0" tIns="0" rIns="0" bIns="0" rtlCol="0"/>
          <a:lstStyle/>
          <a:p>
            <a:endParaRPr/>
          </a:p>
        </p:txBody>
      </p:sp>
      <p:sp>
        <p:nvSpPr>
          <p:cNvPr id="10" name="object 10"/>
          <p:cNvSpPr txBox="1"/>
          <p:nvPr/>
        </p:nvSpPr>
        <p:spPr>
          <a:xfrm>
            <a:off x="1854200" y="2956204"/>
            <a:ext cx="504825" cy="3387090"/>
          </a:xfrm>
          <a:prstGeom prst="rect">
            <a:avLst/>
          </a:prstGeom>
        </p:spPr>
        <p:txBody>
          <a:bodyPr vert="horz" wrap="square" lIns="0" tIns="20955" rIns="0" bIns="0" rtlCol="0">
            <a:spAutoFit/>
          </a:bodyPr>
          <a:lstStyle/>
          <a:p>
            <a:pPr marL="12700" marR="5080" algn="just">
              <a:lnSpc>
                <a:spcPct val="137500"/>
              </a:lnSpc>
              <a:spcBef>
                <a:spcPts val="165"/>
              </a:spcBef>
            </a:pPr>
            <a:r>
              <a:rPr sz="4000" spc="-5" dirty="0">
                <a:solidFill>
                  <a:srgbClr val="46895C"/>
                </a:solidFill>
                <a:latin typeface="Arial Black"/>
                <a:cs typeface="Arial Black"/>
              </a:rPr>
              <a:t>D  M  F  P</a:t>
            </a:r>
            <a:endParaRPr sz="4000">
              <a:latin typeface="Arial Black"/>
              <a:cs typeface="Arial Black"/>
            </a:endParaRPr>
          </a:p>
        </p:txBody>
      </p:sp>
      <p:sp>
        <p:nvSpPr>
          <p:cNvPr id="11" name="object 11"/>
          <p:cNvSpPr/>
          <p:nvPr/>
        </p:nvSpPr>
        <p:spPr>
          <a:xfrm>
            <a:off x="2704338" y="3375660"/>
            <a:ext cx="1867662" cy="77724"/>
          </a:xfrm>
          <a:custGeom>
            <a:avLst/>
            <a:gdLst/>
            <a:ahLst/>
            <a:cxnLst/>
            <a:rect l="l" t="t" r="r" b="b"/>
            <a:pathLst>
              <a:path w="3257550" h="114300">
                <a:moveTo>
                  <a:pt x="3142741" y="0"/>
                </a:moveTo>
                <a:lnTo>
                  <a:pt x="3142741" y="114300"/>
                </a:lnTo>
                <a:lnTo>
                  <a:pt x="3218941" y="76200"/>
                </a:lnTo>
                <a:lnTo>
                  <a:pt x="3161791" y="76200"/>
                </a:lnTo>
                <a:lnTo>
                  <a:pt x="3161791" y="38100"/>
                </a:lnTo>
                <a:lnTo>
                  <a:pt x="3218941" y="38100"/>
                </a:lnTo>
                <a:lnTo>
                  <a:pt x="3142741" y="0"/>
                </a:lnTo>
                <a:close/>
              </a:path>
              <a:path w="3257550" h="114300">
                <a:moveTo>
                  <a:pt x="3142741" y="38100"/>
                </a:moveTo>
                <a:lnTo>
                  <a:pt x="0" y="38100"/>
                </a:lnTo>
                <a:lnTo>
                  <a:pt x="0" y="76200"/>
                </a:lnTo>
                <a:lnTo>
                  <a:pt x="3142741" y="76200"/>
                </a:lnTo>
                <a:lnTo>
                  <a:pt x="3142741" y="38100"/>
                </a:lnTo>
                <a:close/>
              </a:path>
              <a:path w="3257550" h="114300">
                <a:moveTo>
                  <a:pt x="3218941" y="38100"/>
                </a:moveTo>
                <a:lnTo>
                  <a:pt x="3161791" y="38100"/>
                </a:lnTo>
                <a:lnTo>
                  <a:pt x="3161791" y="76200"/>
                </a:lnTo>
                <a:lnTo>
                  <a:pt x="3218941" y="76200"/>
                </a:lnTo>
                <a:lnTo>
                  <a:pt x="3257041" y="57150"/>
                </a:lnTo>
                <a:lnTo>
                  <a:pt x="3218941" y="38100"/>
                </a:lnTo>
                <a:close/>
              </a:path>
            </a:pathLst>
          </a:custGeom>
          <a:solidFill>
            <a:srgbClr val="7E7E7E"/>
          </a:solidFill>
        </p:spPr>
        <p:txBody>
          <a:bodyPr wrap="square" lIns="0" tIns="0" rIns="0" bIns="0" rtlCol="0"/>
          <a:lstStyle/>
          <a:p>
            <a:endParaRPr/>
          </a:p>
        </p:txBody>
      </p:sp>
      <p:sp>
        <p:nvSpPr>
          <p:cNvPr id="12" name="object 12"/>
          <p:cNvSpPr/>
          <p:nvPr/>
        </p:nvSpPr>
        <p:spPr>
          <a:xfrm>
            <a:off x="2704338" y="4187952"/>
            <a:ext cx="1867662" cy="114300"/>
          </a:xfrm>
          <a:custGeom>
            <a:avLst/>
            <a:gdLst/>
            <a:ahLst/>
            <a:cxnLst/>
            <a:rect l="l" t="t" r="r" b="b"/>
            <a:pathLst>
              <a:path w="3257550" h="114300">
                <a:moveTo>
                  <a:pt x="3142741" y="0"/>
                </a:moveTo>
                <a:lnTo>
                  <a:pt x="3142741" y="114300"/>
                </a:lnTo>
                <a:lnTo>
                  <a:pt x="3218941" y="76200"/>
                </a:lnTo>
                <a:lnTo>
                  <a:pt x="3161791" y="76200"/>
                </a:lnTo>
                <a:lnTo>
                  <a:pt x="3161791" y="38100"/>
                </a:lnTo>
                <a:lnTo>
                  <a:pt x="3218941" y="38100"/>
                </a:lnTo>
                <a:lnTo>
                  <a:pt x="3142741" y="0"/>
                </a:lnTo>
                <a:close/>
              </a:path>
              <a:path w="3257550" h="114300">
                <a:moveTo>
                  <a:pt x="3142741" y="38100"/>
                </a:moveTo>
                <a:lnTo>
                  <a:pt x="0" y="38100"/>
                </a:lnTo>
                <a:lnTo>
                  <a:pt x="0" y="76200"/>
                </a:lnTo>
                <a:lnTo>
                  <a:pt x="3142741" y="76200"/>
                </a:lnTo>
                <a:lnTo>
                  <a:pt x="3142741" y="38100"/>
                </a:lnTo>
                <a:close/>
              </a:path>
              <a:path w="3257550" h="114300">
                <a:moveTo>
                  <a:pt x="3218941" y="38100"/>
                </a:moveTo>
                <a:lnTo>
                  <a:pt x="3161791" y="38100"/>
                </a:lnTo>
                <a:lnTo>
                  <a:pt x="3161791" y="76200"/>
                </a:lnTo>
                <a:lnTo>
                  <a:pt x="3218941" y="76200"/>
                </a:lnTo>
                <a:lnTo>
                  <a:pt x="3257041" y="57150"/>
                </a:lnTo>
                <a:lnTo>
                  <a:pt x="3218941" y="38100"/>
                </a:lnTo>
                <a:close/>
              </a:path>
            </a:pathLst>
          </a:custGeom>
          <a:solidFill>
            <a:srgbClr val="7E7E7E"/>
          </a:solidFill>
        </p:spPr>
        <p:txBody>
          <a:bodyPr wrap="square" lIns="0" tIns="0" rIns="0" bIns="0" rtlCol="0"/>
          <a:lstStyle/>
          <a:p>
            <a:endParaRPr/>
          </a:p>
        </p:txBody>
      </p:sp>
      <p:sp>
        <p:nvSpPr>
          <p:cNvPr id="13" name="object 13"/>
          <p:cNvSpPr/>
          <p:nvPr/>
        </p:nvSpPr>
        <p:spPr>
          <a:xfrm>
            <a:off x="2704338" y="4947814"/>
            <a:ext cx="1943862" cy="149965"/>
          </a:xfrm>
          <a:custGeom>
            <a:avLst/>
            <a:gdLst/>
            <a:ahLst/>
            <a:cxnLst/>
            <a:rect l="l" t="t" r="r" b="b"/>
            <a:pathLst>
              <a:path w="3257550" h="114300">
                <a:moveTo>
                  <a:pt x="3142741" y="0"/>
                </a:moveTo>
                <a:lnTo>
                  <a:pt x="3142741" y="114300"/>
                </a:lnTo>
                <a:lnTo>
                  <a:pt x="3218941" y="76200"/>
                </a:lnTo>
                <a:lnTo>
                  <a:pt x="3161791" y="76200"/>
                </a:lnTo>
                <a:lnTo>
                  <a:pt x="3161791" y="38100"/>
                </a:lnTo>
                <a:lnTo>
                  <a:pt x="3218941" y="38100"/>
                </a:lnTo>
                <a:lnTo>
                  <a:pt x="3142741" y="0"/>
                </a:lnTo>
                <a:close/>
              </a:path>
              <a:path w="3257550" h="114300">
                <a:moveTo>
                  <a:pt x="3142741" y="38100"/>
                </a:moveTo>
                <a:lnTo>
                  <a:pt x="0" y="38100"/>
                </a:lnTo>
                <a:lnTo>
                  <a:pt x="0" y="76200"/>
                </a:lnTo>
                <a:lnTo>
                  <a:pt x="3142741" y="76200"/>
                </a:lnTo>
                <a:lnTo>
                  <a:pt x="3142741" y="38100"/>
                </a:lnTo>
                <a:close/>
              </a:path>
              <a:path w="3257550" h="114300">
                <a:moveTo>
                  <a:pt x="3218941" y="38100"/>
                </a:moveTo>
                <a:lnTo>
                  <a:pt x="3161791" y="38100"/>
                </a:lnTo>
                <a:lnTo>
                  <a:pt x="3161791" y="76200"/>
                </a:lnTo>
                <a:lnTo>
                  <a:pt x="3218941" y="76200"/>
                </a:lnTo>
                <a:lnTo>
                  <a:pt x="3257041" y="57150"/>
                </a:lnTo>
                <a:lnTo>
                  <a:pt x="3218941" y="38100"/>
                </a:lnTo>
                <a:close/>
              </a:path>
            </a:pathLst>
          </a:custGeom>
          <a:solidFill>
            <a:srgbClr val="7E7E7E"/>
          </a:solidFill>
        </p:spPr>
        <p:txBody>
          <a:bodyPr wrap="square" lIns="0" tIns="0" rIns="0" bIns="0" rtlCol="0"/>
          <a:lstStyle/>
          <a:p>
            <a:endParaRPr/>
          </a:p>
        </p:txBody>
      </p:sp>
      <p:sp>
        <p:nvSpPr>
          <p:cNvPr id="14" name="object 14"/>
          <p:cNvSpPr/>
          <p:nvPr/>
        </p:nvSpPr>
        <p:spPr>
          <a:xfrm>
            <a:off x="2704338" y="5821067"/>
            <a:ext cx="2020062" cy="149965"/>
          </a:xfrm>
          <a:custGeom>
            <a:avLst/>
            <a:gdLst/>
            <a:ahLst/>
            <a:cxnLst/>
            <a:rect l="l" t="t" r="r" b="b"/>
            <a:pathLst>
              <a:path w="3257550" h="114300">
                <a:moveTo>
                  <a:pt x="3142741" y="0"/>
                </a:moveTo>
                <a:lnTo>
                  <a:pt x="3142741" y="114300"/>
                </a:lnTo>
                <a:lnTo>
                  <a:pt x="3218941" y="76200"/>
                </a:lnTo>
                <a:lnTo>
                  <a:pt x="3161791" y="76200"/>
                </a:lnTo>
                <a:lnTo>
                  <a:pt x="3161791" y="38100"/>
                </a:lnTo>
                <a:lnTo>
                  <a:pt x="3218941" y="38100"/>
                </a:lnTo>
                <a:lnTo>
                  <a:pt x="3142741" y="0"/>
                </a:lnTo>
                <a:close/>
              </a:path>
              <a:path w="3257550" h="114300">
                <a:moveTo>
                  <a:pt x="3142741" y="38100"/>
                </a:moveTo>
                <a:lnTo>
                  <a:pt x="0" y="38100"/>
                </a:lnTo>
                <a:lnTo>
                  <a:pt x="0" y="76200"/>
                </a:lnTo>
                <a:lnTo>
                  <a:pt x="3142741" y="76200"/>
                </a:lnTo>
                <a:lnTo>
                  <a:pt x="3142741" y="38100"/>
                </a:lnTo>
                <a:close/>
              </a:path>
              <a:path w="3257550" h="114300">
                <a:moveTo>
                  <a:pt x="3218941" y="38100"/>
                </a:moveTo>
                <a:lnTo>
                  <a:pt x="3161791" y="38100"/>
                </a:lnTo>
                <a:lnTo>
                  <a:pt x="3161791" y="76200"/>
                </a:lnTo>
                <a:lnTo>
                  <a:pt x="3218941" y="76200"/>
                </a:lnTo>
                <a:lnTo>
                  <a:pt x="3257041" y="57150"/>
                </a:lnTo>
                <a:lnTo>
                  <a:pt x="3218941" y="38100"/>
                </a:lnTo>
                <a:close/>
              </a:path>
            </a:pathLst>
          </a:custGeom>
          <a:solidFill>
            <a:srgbClr val="7E7E7E"/>
          </a:solidFill>
        </p:spPr>
        <p:txBody>
          <a:bodyPr wrap="square" lIns="0" tIns="0" rIns="0" bIns="0" rtlCol="0"/>
          <a:lstStyle/>
          <a:p>
            <a:endParaRPr/>
          </a:p>
        </p:txBody>
      </p:sp>
      <p:sp>
        <p:nvSpPr>
          <p:cNvPr id="15" name="object 15"/>
          <p:cNvSpPr/>
          <p:nvPr/>
        </p:nvSpPr>
        <p:spPr>
          <a:xfrm>
            <a:off x="2704338" y="2502407"/>
            <a:ext cx="1867662" cy="77724"/>
          </a:xfrm>
          <a:custGeom>
            <a:avLst/>
            <a:gdLst/>
            <a:ahLst/>
            <a:cxnLst/>
            <a:rect l="l" t="t" r="r" b="b"/>
            <a:pathLst>
              <a:path w="3257550" h="114300">
                <a:moveTo>
                  <a:pt x="3142741" y="0"/>
                </a:moveTo>
                <a:lnTo>
                  <a:pt x="3142741" y="114300"/>
                </a:lnTo>
                <a:lnTo>
                  <a:pt x="3218941" y="76200"/>
                </a:lnTo>
                <a:lnTo>
                  <a:pt x="3161791" y="76200"/>
                </a:lnTo>
                <a:lnTo>
                  <a:pt x="3161791" y="38100"/>
                </a:lnTo>
                <a:lnTo>
                  <a:pt x="3218941" y="38100"/>
                </a:lnTo>
                <a:lnTo>
                  <a:pt x="3142741" y="0"/>
                </a:lnTo>
                <a:close/>
              </a:path>
              <a:path w="3257550" h="114300">
                <a:moveTo>
                  <a:pt x="3142741" y="38100"/>
                </a:moveTo>
                <a:lnTo>
                  <a:pt x="0" y="38100"/>
                </a:lnTo>
                <a:lnTo>
                  <a:pt x="0" y="76200"/>
                </a:lnTo>
                <a:lnTo>
                  <a:pt x="3142741" y="76200"/>
                </a:lnTo>
                <a:lnTo>
                  <a:pt x="3142741" y="38100"/>
                </a:lnTo>
                <a:close/>
              </a:path>
              <a:path w="3257550" h="114300">
                <a:moveTo>
                  <a:pt x="3218941" y="38100"/>
                </a:moveTo>
                <a:lnTo>
                  <a:pt x="3161791" y="38100"/>
                </a:lnTo>
                <a:lnTo>
                  <a:pt x="3161791" y="76200"/>
                </a:lnTo>
                <a:lnTo>
                  <a:pt x="3218941" y="76200"/>
                </a:lnTo>
                <a:lnTo>
                  <a:pt x="3257041" y="57150"/>
                </a:lnTo>
                <a:lnTo>
                  <a:pt x="3218941" y="38100"/>
                </a:lnTo>
                <a:close/>
              </a:path>
            </a:pathLst>
          </a:custGeom>
          <a:solidFill>
            <a:srgbClr val="7E7E7E"/>
          </a:solidFill>
        </p:spPr>
        <p:txBody>
          <a:bodyPr wrap="square" lIns="0" tIns="0" rIns="0" bIns="0" rtlCol="0"/>
          <a:lstStyle/>
          <a:p>
            <a:endParaRPr/>
          </a:p>
        </p:txBody>
      </p:sp>
      <p:sp>
        <p:nvSpPr>
          <p:cNvPr id="16" name="object 16"/>
          <p:cNvSpPr txBox="1"/>
          <p:nvPr/>
        </p:nvSpPr>
        <p:spPr>
          <a:xfrm>
            <a:off x="4861413" y="1988987"/>
            <a:ext cx="3934177" cy="4189160"/>
          </a:xfrm>
          <a:prstGeom prst="rect">
            <a:avLst/>
          </a:prstGeom>
        </p:spPr>
        <p:txBody>
          <a:bodyPr vert="horz" wrap="square" lIns="0" tIns="15240" rIns="0" bIns="0" rtlCol="0">
            <a:spAutoFit/>
          </a:bodyPr>
          <a:lstStyle/>
          <a:p>
            <a:pPr marL="12700" marR="5080">
              <a:lnSpc>
                <a:spcPct val="137400"/>
              </a:lnSpc>
              <a:spcBef>
                <a:spcPts val="120"/>
              </a:spcBef>
            </a:pPr>
            <a:r>
              <a:rPr sz="4000" b="1" spc="-5" dirty="0">
                <a:solidFill>
                  <a:srgbClr val="9B9B9B"/>
                </a:solidFill>
                <a:latin typeface="Arial"/>
                <a:cs typeface="Arial"/>
              </a:rPr>
              <a:t>Pareve  </a:t>
            </a:r>
            <a:r>
              <a:rPr lang="es-MX" sz="3000" b="1" spc="-5" dirty="0" err="1">
                <a:solidFill>
                  <a:srgbClr val="9B9B9B"/>
                </a:solidFill>
                <a:latin typeface="Arial"/>
                <a:cs typeface="Arial"/>
              </a:rPr>
              <a:t>Néutro</a:t>
            </a:r>
            <a:endParaRPr lang="es-MX" sz="4000" b="1" spc="-5" dirty="0">
              <a:solidFill>
                <a:srgbClr val="9B9B9B"/>
              </a:solidFill>
              <a:latin typeface="Arial"/>
              <a:cs typeface="Arial"/>
            </a:endParaRPr>
          </a:p>
          <a:p>
            <a:pPr marL="12700" marR="5080">
              <a:lnSpc>
                <a:spcPct val="137400"/>
              </a:lnSpc>
              <a:spcBef>
                <a:spcPts val="120"/>
              </a:spcBef>
            </a:pPr>
            <a:r>
              <a:rPr sz="4000" b="1" spc="-5" dirty="0">
                <a:solidFill>
                  <a:srgbClr val="46895C"/>
                </a:solidFill>
                <a:latin typeface="Arial"/>
                <a:cs typeface="Arial"/>
              </a:rPr>
              <a:t>D</a:t>
            </a:r>
            <a:r>
              <a:rPr sz="4000" b="1" spc="-5" dirty="0">
                <a:solidFill>
                  <a:srgbClr val="9B9B9B"/>
                </a:solidFill>
                <a:latin typeface="Arial"/>
                <a:cs typeface="Arial"/>
              </a:rPr>
              <a:t>airy  </a:t>
            </a:r>
            <a:r>
              <a:rPr lang="es-MX" sz="4000" b="1" spc="-5" dirty="0">
                <a:solidFill>
                  <a:srgbClr val="9B9B9B"/>
                </a:solidFill>
                <a:latin typeface="Arial"/>
                <a:cs typeface="Arial"/>
              </a:rPr>
              <a:t>   </a:t>
            </a:r>
            <a:r>
              <a:rPr lang="es-MX" sz="3000" b="1" spc="-5" dirty="0">
                <a:solidFill>
                  <a:srgbClr val="9B9B9B"/>
                </a:solidFill>
                <a:latin typeface="Arial"/>
                <a:cs typeface="Arial"/>
              </a:rPr>
              <a:t>Lácteo</a:t>
            </a:r>
            <a:endParaRPr lang="es-MX" sz="4000" b="1" spc="-5" dirty="0">
              <a:solidFill>
                <a:srgbClr val="9B9B9B"/>
              </a:solidFill>
              <a:latin typeface="Arial"/>
              <a:cs typeface="Arial"/>
            </a:endParaRPr>
          </a:p>
          <a:p>
            <a:pPr marL="12700" marR="5080">
              <a:lnSpc>
                <a:spcPct val="137400"/>
              </a:lnSpc>
              <a:spcBef>
                <a:spcPts val="120"/>
              </a:spcBef>
            </a:pPr>
            <a:r>
              <a:rPr sz="4000" b="1" spc="-10" dirty="0">
                <a:solidFill>
                  <a:srgbClr val="46895C"/>
                </a:solidFill>
                <a:latin typeface="Arial"/>
                <a:cs typeface="Arial"/>
              </a:rPr>
              <a:t>M</a:t>
            </a:r>
            <a:r>
              <a:rPr sz="4000" b="1" spc="-10" dirty="0">
                <a:solidFill>
                  <a:srgbClr val="9B9B9B"/>
                </a:solidFill>
                <a:latin typeface="Arial"/>
                <a:cs typeface="Arial"/>
              </a:rPr>
              <a:t>eat  </a:t>
            </a:r>
            <a:r>
              <a:rPr lang="es-MX" sz="4000" b="1" spc="-10" dirty="0">
                <a:solidFill>
                  <a:srgbClr val="9B9B9B"/>
                </a:solidFill>
                <a:latin typeface="Arial"/>
                <a:cs typeface="Arial"/>
              </a:rPr>
              <a:t>    </a:t>
            </a:r>
            <a:r>
              <a:rPr lang="es-MX" sz="3000" b="1" spc="-10" dirty="0">
                <a:solidFill>
                  <a:srgbClr val="9B9B9B"/>
                </a:solidFill>
                <a:latin typeface="Arial"/>
                <a:cs typeface="Arial"/>
              </a:rPr>
              <a:t>Cárnico</a:t>
            </a:r>
            <a:endParaRPr lang="es-MX" sz="4000" b="1" spc="-10" dirty="0">
              <a:solidFill>
                <a:srgbClr val="9B9B9B"/>
              </a:solidFill>
              <a:latin typeface="Arial"/>
              <a:cs typeface="Arial"/>
            </a:endParaRPr>
          </a:p>
          <a:p>
            <a:pPr marL="12700" marR="5080">
              <a:lnSpc>
                <a:spcPct val="137400"/>
              </a:lnSpc>
              <a:spcBef>
                <a:spcPts val="120"/>
              </a:spcBef>
            </a:pPr>
            <a:r>
              <a:rPr sz="4000" b="1" spc="-5" dirty="0">
                <a:solidFill>
                  <a:srgbClr val="46895C"/>
                </a:solidFill>
                <a:latin typeface="Arial"/>
                <a:cs typeface="Arial"/>
              </a:rPr>
              <a:t>F</a:t>
            </a:r>
            <a:r>
              <a:rPr sz="4000" b="1" spc="-5" dirty="0">
                <a:solidFill>
                  <a:srgbClr val="9B9B9B"/>
                </a:solidFill>
                <a:latin typeface="Arial"/>
                <a:cs typeface="Arial"/>
              </a:rPr>
              <a:t>ish  </a:t>
            </a:r>
            <a:r>
              <a:rPr lang="es-MX" sz="4000" b="1" spc="-5" dirty="0">
                <a:solidFill>
                  <a:srgbClr val="9B9B9B"/>
                </a:solidFill>
                <a:latin typeface="Arial"/>
                <a:cs typeface="Arial"/>
              </a:rPr>
              <a:t>     </a:t>
            </a:r>
            <a:r>
              <a:rPr lang="es-MX" sz="3000" b="1" spc="-5" dirty="0">
                <a:solidFill>
                  <a:srgbClr val="9B9B9B"/>
                </a:solidFill>
                <a:latin typeface="Arial"/>
                <a:cs typeface="Arial"/>
              </a:rPr>
              <a:t>Pescado</a:t>
            </a:r>
            <a:endParaRPr lang="es-MX" sz="4000" b="1" spc="-5" dirty="0">
              <a:solidFill>
                <a:srgbClr val="9B9B9B"/>
              </a:solidFill>
              <a:latin typeface="Arial"/>
              <a:cs typeface="Arial"/>
            </a:endParaRPr>
          </a:p>
          <a:p>
            <a:pPr marL="12700" marR="5080">
              <a:lnSpc>
                <a:spcPct val="137400"/>
              </a:lnSpc>
              <a:spcBef>
                <a:spcPts val="120"/>
              </a:spcBef>
            </a:pPr>
            <a:r>
              <a:rPr sz="4000" b="1" spc="-5" dirty="0">
                <a:solidFill>
                  <a:srgbClr val="46895C"/>
                </a:solidFill>
                <a:latin typeface="Arial"/>
                <a:cs typeface="Arial"/>
              </a:rPr>
              <a:t>P</a:t>
            </a:r>
            <a:r>
              <a:rPr sz="4000" b="1" spc="-5" dirty="0">
                <a:solidFill>
                  <a:srgbClr val="9B9B9B"/>
                </a:solidFill>
                <a:latin typeface="Arial"/>
                <a:cs typeface="Arial"/>
              </a:rPr>
              <a:t>ass</a:t>
            </a:r>
            <a:r>
              <a:rPr sz="4000" b="1" spc="-25" dirty="0">
                <a:solidFill>
                  <a:srgbClr val="9B9B9B"/>
                </a:solidFill>
                <a:latin typeface="Arial"/>
                <a:cs typeface="Arial"/>
              </a:rPr>
              <a:t>o</a:t>
            </a:r>
            <a:r>
              <a:rPr sz="4000" b="1" spc="-5" dirty="0">
                <a:solidFill>
                  <a:srgbClr val="9B9B9B"/>
                </a:solidFill>
                <a:latin typeface="Arial"/>
                <a:cs typeface="Arial"/>
              </a:rPr>
              <a:t>ver</a:t>
            </a:r>
            <a:r>
              <a:rPr lang="es-MX" sz="4000" b="1" spc="-5" dirty="0">
                <a:solidFill>
                  <a:srgbClr val="9B9B9B"/>
                </a:solidFill>
                <a:latin typeface="Arial"/>
                <a:cs typeface="Arial"/>
              </a:rPr>
              <a:t>  </a:t>
            </a:r>
            <a:r>
              <a:rPr lang="es-MX" sz="3000" b="1" spc="-5" dirty="0">
                <a:solidFill>
                  <a:srgbClr val="9B9B9B"/>
                </a:solidFill>
                <a:latin typeface="Arial"/>
                <a:cs typeface="Arial"/>
              </a:rPr>
              <a:t>Pesaj</a:t>
            </a:r>
            <a:endParaRPr sz="4000" dirty="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EDEDED"/>
          </a:solidFill>
        </p:spPr>
        <p:txBody>
          <a:bodyPr wrap="square" lIns="0" tIns="0" rIns="0" bIns="0" rtlCol="0"/>
          <a:lstStyle/>
          <a:p>
            <a:endParaRPr/>
          </a:p>
        </p:txBody>
      </p:sp>
      <p:sp>
        <p:nvSpPr>
          <p:cNvPr id="3" name="object 3"/>
          <p:cNvSpPr/>
          <p:nvPr/>
        </p:nvSpPr>
        <p:spPr>
          <a:xfrm>
            <a:off x="381000" y="152400"/>
            <a:ext cx="2791968" cy="634746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455419" y="3948699"/>
            <a:ext cx="2881122" cy="288112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23288" y="4407408"/>
            <a:ext cx="1993391" cy="1993392"/>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3528186" y="1560702"/>
            <a:ext cx="4674870" cy="3116879"/>
          </a:xfrm>
          <a:prstGeom prst="rect">
            <a:avLst/>
          </a:prstGeom>
        </p:spPr>
        <p:txBody>
          <a:bodyPr vert="horz" wrap="square" lIns="0" tIns="13335" rIns="0" bIns="0" rtlCol="0">
            <a:spAutoFit/>
          </a:bodyPr>
          <a:lstStyle/>
          <a:p>
            <a:pPr marL="12700" marR="5080">
              <a:lnSpc>
                <a:spcPct val="100000"/>
              </a:lnSpc>
              <a:spcBef>
                <a:spcPts val="105"/>
              </a:spcBef>
              <a:tabLst>
                <a:tab pos="3338195" algn="l"/>
              </a:tabLst>
            </a:pPr>
            <a:r>
              <a:rPr lang="es-MX" sz="2000" b="1" dirty="0">
                <a:solidFill>
                  <a:srgbClr val="46895C"/>
                </a:solidFill>
                <a:latin typeface="Arial"/>
                <a:cs typeface="Arial"/>
              </a:rPr>
              <a:t>El Símbolo de</a:t>
            </a:r>
            <a:r>
              <a:rPr sz="2000" b="1" dirty="0">
                <a:solidFill>
                  <a:srgbClr val="46895C"/>
                </a:solidFill>
                <a:latin typeface="Arial"/>
                <a:cs typeface="Arial"/>
              </a:rPr>
              <a:t> OK Kosher </a:t>
            </a:r>
            <a:r>
              <a:rPr lang="es-MX" sz="2000" b="1" dirty="0">
                <a:solidFill>
                  <a:srgbClr val="46895C"/>
                </a:solidFill>
                <a:latin typeface="Arial"/>
                <a:cs typeface="Arial"/>
              </a:rPr>
              <a:t>debe imprimirse de forma clara y suficientemente grande </a:t>
            </a:r>
            <a:r>
              <a:rPr lang="es-MX" sz="2000" dirty="0">
                <a:solidFill>
                  <a:srgbClr val="46895C"/>
                </a:solidFill>
                <a:latin typeface="Arial"/>
                <a:cs typeface="Arial"/>
              </a:rPr>
              <a:t>para el </a:t>
            </a:r>
            <a:r>
              <a:rPr lang="es-MX" sz="2000" dirty="0" err="1">
                <a:solidFill>
                  <a:srgbClr val="46895C"/>
                </a:solidFill>
                <a:latin typeface="Arial"/>
                <a:cs typeface="Arial"/>
              </a:rPr>
              <a:t>consumiror</a:t>
            </a:r>
            <a:r>
              <a:rPr lang="es-MX" sz="2000" dirty="0">
                <a:solidFill>
                  <a:srgbClr val="46895C"/>
                </a:solidFill>
                <a:latin typeface="Arial"/>
                <a:cs typeface="Arial"/>
              </a:rPr>
              <a:t> pueda verlo fácilmente</a:t>
            </a:r>
            <a:r>
              <a:rPr sz="2000" dirty="0">
                <a:solidFill>
                  <a:srgbClr val="46895C"/>
                </a:solidFill>
                <a:latin typeface="Arial"/>
                <a:cs typeface="Arial"/>
              </a:rPr>
              <a:t>!</a:t>
            </a:r>
            <a:endParaRPr lang="es-MX" sz="2000" dirty="0">
              <a:solidFill>
                <a:srgbClr val="46895C"/>
              </a:solidFill>
              <a:latin typeface="Arial"/>
              <a:cs typeface="Arial"/>
            </a:endParaRPr>
          </a:p>
          <a:p>
            <a:pPr marL="12700" marR="5080">
              <a:lnSpc>
                <a:spcPct val="100000"/>
              </a:lnSpc>
              <a:spcBef>
                <a:spcPts val="105"/>
              </a:spcBef>
              <a:tabLst>
                <a:tab pos="3338195" algn="l"/>
              </a:tabLst>
            </a:pPr>
            <a:endParaRPr lang="es-MX" sz="2000" dirty="0">
              <a:solidFill>
                <a:srgbClr val="46895C"/>
              </a:solidFill>
              <a:latin typeface="Arial"/>
              <a:cs typeface="Arial"/>
            </a:endParaRPr>
          </a:p>
          <a:p>
            <a:pPr marL="12700" marR="5080">
              <a:lnSpc>
                <a:spcPct val="100000"/>
              </a:lnSpc>
              <a:spcBef>
                <a:spcPts val="105"/>
              </a:spcBef>
              <a:tabLst>
                <a:tab pos="3338195" algn="l"/>
              </a:tabLst>
            </a:pPr>
            <a:r>
              <a:rPr lang="en-US" sz="2000" dirty="0">
                <a:solidFill>
                  <a:srgbClr val="46895C"/>
                </a:solidFill>
                <a:latin typeface="Arial"/>
                <a:cs typeface="Arial"/>
              </a:rPr>
              <a:t>Tambien </a:t>
            </a:r>
            <a:r>
              <a:rPr lang="en-US" sz="2000" dirty="0" err="1">
                <a:solidFill>
                  <a:srgbClr val="46895C"/>
                </a:solidFill>
                <a:latin typeface="Arial"/>
                <a:cs typeface="Arial"/>
              </a:rPr>
              <a:t>recomendamos</a:t>
            </a:r>
            <a:r>
              <a:rPr lang="en-US" sz="2000" dirty="0">
                <a:solidFill>
                  <a:srgbClr val="46895C"/>
                </a:solidFill>
                <a:latin typeface="Arial"/>
                <a:cs typeface="Arial"/>
              </a:rPr>
              <a:t> </a:t>
            </a:r>
            <a:r>
              <a:rPr lang="en-US" sz="2000" dirty="0" err="1">
                <a:solidFill>
                  <a:srgbClr val="46895C"/>
                </a:solidFill>
                <a:latin typeface="Arial"/>
                <a:cs typeface="Arial"/>
              </a:rPr>
              <a:t>que</a:t>
            </a:r>
            <a:r>
              <a:rPr lang="en-US" sz="2000" dirty="0">
                <a:solidFill>
                  <a:srgbClr val="46895C"/>
                </a:solidFill>
                <a:latin typeface="Arial"/>
                <a:cs typeface="Arial"/>
              </a:rPr>
              <a:t> se </a:t>
            </a:r>
            <a:r>
              <a:rPr lang="en-US" sz="2000" b="1" dirty="0" err="1">
                <a:solidFill>
                  <a:srgbClr val="46895C"/>
                </a:solidFill>
                <a:latin typeface="Arial"/>
                <a:cs typeface="Arial"/>
              </a:rPr>
              <a:t>muestre</a:t>
            </a:r>
            <a:r>
              <a:rPr lang="en-US" sz="2000" b="1" dirty="0">
                <a:solidFill>
                  <a:srgbClr val="46895C"/>
                </a:solidFill>
                <a:latin typeface="Arial"/>
                <a:cs typeface="Arial"/>
              </a:rPr>
              <a:t> de </a:t>
            </a:r>
            <a:r>
              <a:rPr lang="en-US" sz="2000" b="1" dirty="0" err="1">
                <a:solidFill>
                  <a:srgbClr val="46895C"/>
                </a:solidFill>
                <a:latin typeface="Arial"/>
                <a:cs typeface="Arial"/>
              </a:rPr>
              <a:t>manera</a:t>
            </a:r>
            <a:r>
              <a:rPr lang="en-US" sz="2000" b="1" dirty="0">
                <a:solidFill>
                  <a:srgbClr val="46895C"/>
                </a:solidFill>
                <a:latin typeface="Arial"/>
                <a:cs typeface="Arial"/>
              </a:rPr>
              <a:t> </a:t>
            </a:r>
            <a:r>
              <a:rPr lang="en-US" sz="2000" b="1" dirty="0" err="1">
                <a:solidFill>
                  <a:srgbClr val="46895C"/>
                </a:solidFill>
                <a:latin typeface="Arial"/>
                <a:cs typeface="Arial"/>
              </a:rPr>
              <a:t>destacada</a:t>
            </a:r>
            <a:r>
              <a:rPr lang="en-US" sz="2000" b="1" dirty="0">
                <a:solidFill>
                  <a:srgbClr val="46895C"/>
                </a:solidFill>
                <a:latin typeface="Arial"/>
                <a:cs typeface="Arial"/>
              </a:rPr>
              <a:t> </a:t>
            </a:r>
            <a:r>
              <a:rPr lang="en-US" sz="2000" dirty="0" err="1">
                <a:solidFill>
                  <a:srgbClr val="46895C"/>
                </a:solidFill>
                <a:latin typeface="Arial"/>
                <a:cs typeface="Arial"/>
              </a:rPr>
              <a:t>en</a:t>
            </a:r>
            <a:r>
              <a:rPr lang="en-US" sz="2000" dirty="0">
                <a:solidFill>
                  <a:srgbClr val="46895C"/>
                </a:solidFill>
                <a:latin typeface="Arial"/>
                <a:cs typeface="Arial"/>
              </a:rPr>
              <a:t> </a:t>
            </a:r>
            <a:r>
              <a:rPr lang="en-US" sz="2000" dirty="0" err="1">
                <a:solidFill>
                  <a:srgbClr val="46895C"/>
                </a:solidFill>
                <a:latin typeface="Arial"/>
                <a:cs typeface="Arial"/>
              </a:rPr>
              <a:t>el</a:t>
            </a:r>
            <a:r>
              <a:rPr lang="en-US" sz="2000" dirty="0">
                <a:solidFill>
                  <a:srgbClr val="46895C"/>
                </a:solidFill>
                <a:latin typeface="Arial"/>
                <a:cs typeface="Arial"/>
              </a:rPr>
              <a:t> </a:t>
            </a:r>
            <a:r>
              <a:rPr lang="en-US" sz="2000" dirty="0" err="1">
                <a:solidFill>
                  <a:srgbClr val="46895C"/>
                </a:solidFill>
                <a:latin typeface="Arial"/>
                <a:cs typeface="Arial"/>
              </a:rPr>
              <a:t>envase</a:t>
            </a:r>
            <a:r>
              <a:rPr lang="en-US" sz="2000" dirty="0">
                <a:solidFill>
                  <a:srgbClr val="46895C"/>
                </a:solidFill>
                <a:latin typeface="Arial"/>
                <a:cs typeface="Arial"/>
              </a:rPr>
              <a:t>, junto a </a:t>
            </a:r>
            <a:r>
              <a:rPr lang="en-US" sz="2000" dirty="0" err="1">
                <a:solidFill>
                  <a:srgbClr val="46895C"/>
                </a:solidFill>
                <a:latin typeface="Arial"/>
                <a:cs typeface="Arial"/>
              </a:rPr>
              <a:t>otras</a:t>
            </a:r>
            <a:r>
              <a:rPr lang="en-US" sz="2000" dirty="0">
                <a:solidFill>
                  <a:srgbClr val="46895C"/>
                </a:solidFill>
                <a:latin typeface="Arial"/>
                <a:cs typeface="Arial"/>
              </a:rPr>
              <a:t> </a:t>
            </a:r>
            <a:r>
              <a:rPr lang="en-US" sz="2000" dirty="0" err="1">
                <a:solidFill>
                  <a:srgbClr val="46895C"/>
                </a:solidFill>
                <a:latin typeface="Arial"/>
                <a:cs typeface="Arial"/>
              </a:rPr>
              <a:t>certificaciones</a:t>
            </a:r>
            <a:r>
              <a:rPr lang="en-US" sz="2000" dirty="0">
                <a:solidFill>
                  <a:srgbClr val="46895C"/>
                </a:solidFill>
                <a:latin typeface="Arial"/>
                <a:cs typeface="Arial"/>
              </a:rPr>
              <a:t>, para </a:t>
            </a:r>
            <a:r>
              <a:rPr lang="en-US" sz="2000" dirty="0" err="1">
                <a:solidFill>
                  <a:srgbClr val="46895C"/>
                </a:solidFill>
                <a:latin typeface="Arial"/>
                <a:cs typeface="Arial"/>
              </a:rPr>
              <a:t>maximizar</a:t>
            </a:r>
            <a:r>
              <a:rPr lang="en-US" sz="2000" dirty="0">
                <a:solidFill>
                  <a:srgbClr val="46895C"/>
                </a:solidFill>
                <a:latin typeface="Arial"/>
                <a:cs typeface="Arial"/>
              </a:rPr>
              <a:t> </a:t>
            </a:r>
            <a:r>
              <a:rPr lang="en-US" sz="2000" b="1" dirty="0" err="1">
                <a:solidFill>
                  <a:srgbClr val="46895C"/>
                </a:solidFill>
                <a:latin typeface="Arial"/>
                <a:cs typeface="Arial"/>
              </a:rPr>
              <a:t>su</a:t>
            </a:r>
            <a:r>
              <a:rPr lang="en-US" sz="2000" b="1" dirty="0">
                <a:solidFill>
                  <a:srgbClr val="46895C"/>
                </a:solidFill>
                <a:latin typeface="Arial"/>
                <a:cs typeface="Arial"/>
              </a:rPr>
              <a:t> inversion </a:t>
            </a:r>
            <a:r>
              <a:rPr lang="en-US" sz="2000" b="1" dirty="0" err="1">
                <a:solidFill>
                  <a:srgbClr val="46895C"/>
                </a:solidFill>
                <a:latin typeface="Arial"/>
                <a:cs typeface="Arial"/>
              </a:rPr>
              <a:t>en</a:t>
            </a:r>
            <a:r>
              <a:rPr lang="en-US" sz="2000" b="1" dirty="0">
                <a:solidFill>
                  <a:srgbClr val="46895C"/>
                </a:solidFill>
                <a:latin typeface="Arial"/>
                <a:cs typeface="Arial"/>
              </a:rPr>
              <a:t> la </a:t>
            </a:r>
            <a:r>
              <a:rPr lang="en-US" sz="2000" b="1" dirty="0" err="1">
                <a:solidFill>
                  <a:srgbClr val="46895C"/>
                </a:solidFill>
                <a:latin typeface="Arial"/>
                <a:cs typeface="Arial"/>
              </a:rPr>
              <a:t>certificación</a:t>
            </a:r>
            <a:r>
              <a:rPr lang="en-US" sz="2000" b="1" dirty="0">
                <a:solidFill>
                  <a:srgbClr val="46895C"/>
                </a:solidFill>
                <a:latin typeface="Arial"/>
                <a:cs typeface="Arial"/>
              </a:rPr>
              <a:t> Kosher</a:t>
            </a:r>
            <a:r>
              <a:rPr sz="2000" b="1" dirty="0">
                <a:solidFill>
                  <a:srgbClr val="46895C"/>
                </a:solidFill>
                <a:latin typeface="Arial"/>
                <a:cs typeface="Arial"/>
              </a:rPr>
              <a:t>.</a:t>
            </a:r>
            <a:endParaRPr sz="2000" b="1" dirty="0">
              <a:latin typeface="Arial"/>
              <a:cs typeface="Arial"/>
            </a:endParaRPr>
          </a:p>
        </p:txBody>
      </p:sp>
      <p:sp>
        <p:nvSpPr>
          <p:cNvPr id="7" name="object 7"/>
          <p:cNvSpPr/>
          <p:nvPr/>
        </p:nvSpPr>
        <p:spPr>
          <a:xfrm>
            <a:off x="8287511" y="6056376"/>
            <a:ext cx="563879" cy="560832"/>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EDEDED"/>
          </a:solidFill>
        </p:spPr>
        <p:txBody>
          <a:bodyPr wrap="square" lIns="0" tIns="0" rIns="0" bIns="0" rtlCol="0"/>
          <a:lstStyle/>
          <a:p>
            <a:endParaRPr/>
          </a:p>
        </p:txBody>
      </p:sp>
      <p:sp>
        <p:nvSpPr>
          <p:cNvPr id="3" name="object 3"/>
          <p:cNvSpPr txBox="1">
            <a:spLocks noGrp="1"/>
          </p:cNvSpPr>
          <p:nvPr>
            <p:ph type="title"/>
          </p:nvPr>
        </p:nvSpPr>
        <p:spPr>
          <a:xfrm>
            <a:off x="628904" y="606932"/>
            <a:ext cx="6533896" cy="1275349"/>
          </a:xfrm>
          <a:prstGeom prst="rect">
            <a:avLst/>
          </a:prstGeom>
        </p:spPr>
        <p:txBody>
          <a:bodyPr vert="horz" wrap="square" lIns="0" tIns="13335" rIns="0" bIns="0" rtlCol="0">
            <a:spAutoFit/>
          </a:bodyPr>
          <a:lstStyle/>
          <a:p>
            <a:pPr marL="12700" marR="5080">
              <a:lnSpc>
                <a:spcPct val="100000"/>
              </a:lnSpc>
              <a:spcBef>
                <a:spcPts val="105"/>
              </a:spcBef>
            </a:pPr>
            <a:r>
              <a:rPr sz="4100" dirty="0" err="1">
                <a:solidFill>
                  <a:srgbClr val="46895C"/>
                </a:solidFill>
              </a:rPr>
              <a:t>Benefi</a:t>
            </a:r>
            <a:r>
              <a:rPr lang="es-MX" sz="4100" dirty="0" err="1">
                <a:solidFill>
                  <a:srgbClr val="46895C"/>
                </a:solidFill>
              </a:rPr>
              <a:t>cios</a:t>
            </a:r>
            <a:r>
              <a:rPr lang="es-MX" sz="4100" dirty="0">
                <a:solidFill>
                  <a:srgbClr val="46895C"/>
                </a:solidFill>
              </a:rPr>
              <a:t> de la </a:t>
            </a:r>
            <a:r>
              <a:rPr sz="4100" dirty="0" err="1">
                <a:solidFill>
                  <a:srgbClr val="46895C"/>
                </a:solidFill>
              </a:rPr>
              <a:t>Certifica</a:t>
            </a:r>
            <a:r>
              <a:rPr lang="es-MX" sz="4100" dirty="0">
                <a:solidFill>
                  <a:srgbClr val="46895C"/>
                </a:solidFill>
              </a:rPr>
              <a:t>c</a:t>
            </a:r>
            <a:r>
              <a:rPr sz="4100" dirty="0" err="1">
                <a:solidFill>
                  <a:srgbClr val="46895C"/>
                </a:solidFill>
              </a:rPr>
              <a:t>i</a:t>
            </a:r>
            <a:r>
              <a:rPr lang="es-MX" sz="4100" dirty="0" err="1">
                <a:solidFill>
                  <a:srgbClr val="46895C"/>
                </a:solidFill>
              </a:rPr>
              <a:t>ó</a:t>
            </a:r>
            <a:r>
              <a:rPr sz="4100" dirty="0">
                <a:solidFill>
                  <a:srgbClr val="46895C"/>
                </a:solidFill>
              </a:rPr>
              <a:t>n</a:t>
            </a:r>
            <a:r>
              <a:rPr lang="es-MX" sz="4100" dirty="0">
                <a:solidFill>
                  <a:srgbClr val="46895C"/>
                </a:solidFill>
              </a:rPr>
              <a:t> Kosher</a:t>
            </a:r>
            <a:r>
              <a:rPr sz="4100" dirty="0">
                <a:solidFill>
                  <a:srgbClr val="46895C"/>
                </a:solidFill>
              </a:rPr>
              <a:t>:</a:t>
            </a:r>
            <a:endParaRPr sz="4100" dirty="0"/>
          </a:p>
        </p:txBody>
      </p:sp>
      <p:sp>
        <p:nvSpPr>
          <p:cNvPr id="4" name="object 4"/>
          <p:cNvSpPr/>
          <p:nvPr/>
        </p:nvSpPr>
        <p:spPr>
          <a:xfrm>
            <a:off x="688193" y="2620668"/>
            <a:ext cx="8196580" cy="1135380"/>
          </a:xfrm>
          <a:custGeom>
            <a:avLst/>
            <a:gdLst/>
            <a:ahLst/>
            <a:cxnLst/>
            <a:rect l="l" t="t" r="r" b="b"/>
            <a:pathLst>
              <a:path w="8196580" h="1135379">
                <a:moveTo>
                  <a:pt x="8006842" y="0"/>
                </a:moveTo>
                <a:lnTo>
                  <a:pt x="0" y="0"/>
                </a:lnTo>
                <a:lnTo>
                  <a:pt x="0" y="1135380"/>
                </a:lnTo>
                <a:lnTo>
                  <a:pt x="8196072" y="1135380"/>
                </a:lnTo>
                <a:lnTo>
                  <a:pt x="8196072" y="189229"/>
                </a:lnTo>
                <a:lnTo>
                  <a:pt x="8189313" y="138920"/>
                </a:lnTo>
                <a:lnTo>
                  <a:pt x="8170239" y="93716"/>
                </a:lnTo>
                <a:lnTo>
                  <a:pt x="8140652" y="55419"/>
                </a:lnTo>
                <a:lnTo>
                  <a:pt x="8102355" y="25832"/>
                </a:lnTo>
                <a:lnTo>
                  <a:pt x="8057151" y="6758"/>
                </a:lnTo>
                <a:lnTo>
                  <a:pt x="8006842" y="0"/>
                </a:lnTo>
                <a:close/>
              </a:path>
            </a:pathLst>
          </a:custGeom>
          <a:solidFill>
            <a:srgbClr val="92C47C"/>
          </a:solidFill>
        </p:spPr>
        <p:txBody>
          <a:bodyPr wrap="square" lIns="0" tIns="0" rIns="0" bIns="0" rtlCol="0"/>
          <a:lstStyle/>
          <a:p>
            <a:endParaRPr/>
          </a:p>
        </p:txBody>
      </p:sp>
      <p:sp>
        <p:nvSpPr>
          <p:cNvPr id="5" name="object 5"/>
          <p:cNvSpPr txBox="1"/>
          <p:nvPr/>
        </p:nvSpPr>
        <p:spPr>
          <a:xfrm>
            <a:off x="685800" y="2145004"/>
            <a:ext cx="7508240" cy="1474763"/>
          </a:xfrm>
          <a:prstGeom prst="rect">
            <a:avLst/>
          </a:prstGeom>
        </p:spPr>
        <p:txBody>
          <a:bodyPr vert="horz" wrap="square" lIns="0" tIns="12700" rIns="0" bIns="0" rtlCol="0">
            <a:spAutoFit/>
          </a:bodyPr>
          <a:lstStyle/>
          <a:p>
            <a:pPr marL="12700">
              <a:lnSpc>
                <a:spcPct val="100000"/>
              </a:lnSpc>
              <a:spcBef>
                <a:spcPts val="100"/>
              </a:spcBef>
            </a:pPr>
            <a:endParaRPr lang="es-MX" sz="2100" dirty="0">
              <a:latin typeface="Arial"/>
              <a:cs typeface="Arial"/>
            </a:endParaRPr>
          </a:p>
          <a:p>
            <a:pPr>
              <a:lnSpc>
                <a:spcPct val="100000"/>
              </a:lnSpc>
            </a:pPr>
            <a:endParaRPr sz="2300" dirty="0">
              <a:latin typeface="Arial"/>
              <a:cs typeface="Arial"/>
            </a:endParaRPr>
          </a:p>
          <a:p>
            <a:pPr marL="688340" marR="474980" indent="-285750">
              <a:lnSpc>
                <a:spcPct val="100000"/>
              </a:lnSpc>
              <a:buFont typeface="Arial" panose="020B0604020202020204" pitchFamily="34" charset="0"/>
              <a:buChar char="•"/>
            </a:pPr>
            <a:r>
              <a:rPr lang="es-MX" sz="1700" b="1" dirty="0">
                <a:solidFill>
                  <a:srgbClr val="FFFFFF"/>
                </a:solidFill>
                <a:latin typeface="Arial"/>
                <a:cs typeface="Arial"/>
              </a:rPr>
              <a:t>Fortalece la confianza del consumidor</a:t>
            </a:r>
          </a:p>
          <a:p>
            <a:pPr marL="688340" marR="474980" indent="-285750">
              <a:lnSpc>
                <a:spcPct val="100000"/>
              </a:lnSpc>
              <a:buFont typeface="Arial" panose="020B0604020202020204" pitchFamily="34" charset="0"/>
              <a:buChar char="•"/>
            </a:pPr>
            <a:r>
              <a:rPr lang="es-MX" sz="1700" b="1" dirty="0">
                <a:solidFill>
                  <a:srgbClr val="FFFFFF"/>
                </a:solidFill>
                <a:latin typeface="Arial"/>
                <a:cs typeface="Arial"/>
              </a:rPr>
              <a:t>Proporciona una capa adicional de garantía de calidad y cumplimiento.</a:t>
            </a:r>
            <a:endParaRPr sz="1700" dirty="0">
              <a:latin typeface="Arial"/>
              <a:cs typeface="Arial"/>
            </a:endParaRPr>
          </a:p>
        </p:txBody>
      </p:sp>
      <p:sp>
        <p:nvSpPr>
          <p:cNvPr id="6" name="object 6"/>
          <p:cNvSpPr/>
          <p:nvPr/>
        </p:nvSpPr>
        <p:spPr>
          <a:xfrm>
            <a:off x="685800" y="4120896"/>
            <a:ext cx="8196580" cy="1824355"/>
          </a:xfrm>
          <a:custGeom>
            <a:avLst/>
            <a:gdLst/>
            <a:ahLst/>
            <a:cxnLst/>
            <a:rect l="l" t="t" r="r" b="b"/>
            <a:pathLst>
              <a:path w="8196580" h="1824354">
                <a:moveTo>
                  <a:pt x="7892033" y="0"/>
                </a:moveTo>
                <a:lnTo>
                  <a:pt x="0" y="0"/>
                </a:lnTo>
                <a:lnTo>
                  <a:pt x="0" y="1824227"/>
                </a:lnTo>
                <a:lnTo>
                  <a:pt x="8196072" y="1824227"/>
                </a:lnTo>
                <a:lnTo>
                  <a:pt x="8196072" y="304037"/>
                </a:lnTo>
                <a:lnTo>
                  <a:pt x="8192092" y="254726"/>
                </a:lnTo>
                <a:lnTo>
                  <a:pt x="8180569" y="207946"/>
                </a:lnTo>
                <a:lnTo>
                  <a:pt x="8162131" y="164324"/>
                </a:lnTo>
                <a:lnTo>
                  <a:pt x="8137404" y="124486"/>
                </a:lnTo>
                <a:lnTo>
                  <a:pt x="8107013" y="89058"/>
                </a:lnTo>
                <a:lnTo>
                  <a:pt x="8071585" y="58667"/>
                </a:lnTo>
                <a:lnTo>
                  <a:pt x="8031747" y="33940"/>
                </a:lnTo>
                <a:lnTo>
                  <a:pt x="7988125" y="15502"/>
                </a:lnTo>
                <a:lnTo>
                  <a:pt x="7941345" y="3979"/>
                </a:lnTo>
                <a:lnTo>
                  <a:pt x="7892033" y="0"/>
                </a:lnTo>
                <a:close/>
              </a:path>
            </a:pathLst>
          </a:custGeom>
          <a:solidFill>
            <a:srgbClr val="46895C"/>
          </a:solidFill>
        </p:spPr>
        <p:txBody>
          <a:bodyPr wrap="square" lIns="0" tIns="0" rIns="0" bIns="0" rtlCol="0"/>
          <a:lstStyle/>
          <a:p>
            <a:endParaRPr/>
          </a:p>
        </p:txBody>
      </p:sp>
      <p:sp>
        <p:nvSpPr>
          <p:cNvPr id="7" name="object 7"/>
          <p:cNvSpPr txBox="1"/>
          <p:nvPr/>
        </p:nvSpPr>
        <p:spPr>
          <a:xfrm>
            <a:off x="1078788" y="4400524"/>
            <a:ext cx="7280275" cy="1202830"/>
          </a:xfrm>
          <a:prstGeom prst="rect">
            <a:avLst/>
          </a:prstGeom>
        </p:spPr>
        <p:txBody>
          <a:bodyPr vert="horz" wrap="square" lIns="0" tIns="12065" rIns="0" bIns="0" rtlCol="0">
            <a:spAutoFit/>
          </a:bodyPr>
          <a:lstStyle/>
          <a:p>
            <a:pPr marL="298450" marR="5080" indent="-285750">
              <a:lnSpc>
                <a:spcPct val="114900"/>
              </a:lnSpc>
              <a:spcBef>
                <a:spcPts val="95"/>
              </a:spcBef>
              <a:buFont typeface="Arial" panose="020B0604020202020204" pitchFamily="34" charset="0"/>
              <a:buChar char="•"/>
            </a:pPr>
            <a:r>
              <a:rPr lang="es-MX" sz="1700" b="1" spc="-5" dirty="0">
                <a:solidFill>
                  <a:srgbClr val="FFFFFF"/>
                </a:solidFill>
                <a:latin typeface="Arial"/>
                <a:cs typeface="Arial"/>
              </a:rPr>
              <a:t>La demanda de alimentos Kosher ha crecido de forma constante a nivel mundial.</a:t>
            </a:r>
          </a:p>
          <a:p>
            <a:pPr marL="298450" marR="5080" indent="-285750">
              <a:lnSpc>
                <a:spcPct val="114900"/>
              </a:lnSpc>
              <a:spcBef>
                <a:spcPts val="95"/>
              </a:spcBef>
              <a:buFont typeface="Arial" panose="020B0604020202020204" pitchFamily="34" charset="0"/>
              <a:buChar char="•"/>
            </a:pPr>
            <a:r>
              <a:rPr lang="es-MX" sz="1700" b="1" spc="-5" dirty="0">
                <a:solidFill>
                  <a:srgbClr val="FFFFFF"/>
                </a:solidFill>
                <a:latin typeface="Arial"/>
                <a:cs typeface="Arial"/>
              </a:rPr>
              <a:t>Representa una oportunidad significativa de mercado para Marca Privadas.</a:t>
            </a:r>
            <a:endParaRPr sz="1700" dirty="0">
              <a:latin typeface="Arial"/>
              <a:cs typeface="Arial"/>
            </a:endParaRPr>
          </a:p>
        </p:txBody>
      </p:sp>
      <p:sp>
        <p:nvSpPr>
          <p:cNvPr id="8" name="object 8"/>
          <p:cNvSpPr/>
          <p:nvPr/>
        </p:nvSpPr>
        <p:spPr>
          <a:xfrm>
            <a:off x="7461504" y="417576"/>
            <a:ext cx="1112520" cy="14478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EDEDED"/>
          </a:solidFill>
        </p:spPr>
        <p:txBody>
          <a:bodyPr wrap="square" lIns="0" tIns="0" rIns="0" bIns="0" rtlCol="0"/>
          <a:lstStyle/>
          <a:p>
            <a:endParaRPr/>
          </a:p>
        </p:txBody>
      </p:sp>
      <p:sp>
        <p:nvSpPr>
          <p:cNvPr id="3" name="object 3"/>
          <p:cNvSpPr/>
          <p:nvPr/>
        </p:nvSpPr>
        <p:spPr>
          <a:xfrm>
            <a:off x="0" y="1048511"/>
            <a:ext cx="9144000" cy="5809484"/>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53696" y="675258"/>
            <a:ext cx="7875903" cy="644407"/>
          </a:xfrm>
          <a:prstGeom prst="rect">
            <a:avLst/>
          </a:prstGeom>
        </p:spPr>
        <p:txBody>
          <a:bodyPr vert="horz" wrap="square" lIns="0" tIns="13335" rIns="0" bIns="0" rtlCol="0">
            <a:spAutoFit/>
          </a:bodyPr>
          <a:lstStyle/>
          <a:p>
            <a:pPr marL="12700">
              <a:lnSpc>
                <a:spcPct val="100000"/>
              </a:lnSpc>
              <a:spcBef>
                <a:spcPts val="105"/>
              </a:spcBef>
            </a:pPr>
            <a:r>
              <a:rPr lang="es-MX" sz="4100" spc="-5" dirty="0">
                <a:solidFill>
                  <a:srgbClr val="46895C"/>
                </a:solidFill>
              </a:rPr>
              <a:t>¿Cómo podemos ayudarle</a:t>
            </a:r>
            <a:r>
              <a:rPr sz="4100" dirty="0">
                <a:solidFill>
                  <a:srgbClr val="46895C"/>
                </a:solidFill>
              </a:rPr>
              <a:t>?</a:t>
            </a:r>
            <a:endParaRPr sz="4100" dirty="0"/>
          </a:p>
        </p:txBody>
      </p:sp>
      <p:sp>
        <p:nvSpPr>
          <p:cNvPr id="5" name="object 5"/>
          <p:cNvSpPr/>
          <p:nvPr/>
        </p:nvSpPr>
        <p:spPr>
          <a:xfrm>
            <a:off x="548640" y="3520440"/>
            <a:ext cx="8074659" cy="1120140"/>
          </a:xfrm>
          <a:custGeom>
            <a:avLst/>
            <a:gdLst/>
            <a:ahLst/>
            <a:cxnLst/>
            <a:rect l="l" t="t" r="r" b="b"/>
            <a:pathLst>
              <a:path w="8074659" h="1120139">
                <a:moveTo>
                  <a:pt x="8074152" y="0"/>
                </a:moveTo>
                <a:lnTo>
                  <a:pt x="186689" y="0"/>
                </a:lnTo>
                <a:lnTo>
                  <a:pt x="137062" y="6667"/>
                </a:lnTo>
                <a:lnTo>
                  <a:pt x="92467" y="25484"/>
                </a:lnTo>
                <a:lnTo>
                  <a:pt x="54683" y="54673"/>
                </a:lnTo>
                <a:lnTo>
                  <a:pt x="25490" y="92455"/>
                </a:lnTo>
                <a:lnTo>
                  <a:pt x="6669" y="137054"/>
                </a:lnTo>
                <a:lnTo>
                  <a:pt x="0" y="186690"/>
                </a:lnTo>
                <a:lnTo>
                  <a:pt x="0" y="1120140"/>
                </a:lnTo>
                <a:lnTo>
                  <a:pt x="7887461" y="1120140"/>
                </a:lnTo>
                <a:lnTo>
                  <a:pt x="7937097" y="1113472"/>
                </a:lnTo>
                <a:lnTo>
                  <a:pt x="7981696" y="1094655"/>
                </a:lnTo>
                <a:lnTo>
                  <a:pt x="8019478" y="1065466"/>
                </a:lnTo>
                <a:lnTo>
                  <a:pt x="8048667" y="1027684"/>
                </a:lnTo>
                <a:lnTo>
                  <a:pt x="8067484" y="983085"/>
                </a:lnTo>
                <a:lnTo>
                  <a:pt x="8074152" y="933450"/>
                </a:lnTo>
                <a:lnTo>
                  <a:pt x="8074152" y="0"/>
                </a:lnTo>
                <a:close/>
              </a:path>
            </a:pathLst>
          </a:custGeom>
          <a:solidFill>
            <a:srgbClr val="46895C"/>
          </a:solidFill>
        </p:spPr>
        <p:txBody>
          <a:bodyPr wrap="square" lIns="0" tIns="0" rIns="0" bIns="0" rtlCol="0"/>
          <a:lstStyle/>
          <a:p>
            <a:endParaRPr/>
          </a:p>
        </p:txBody>
      </p:sp>
      <p:sp>
        <p:nvSpPr>
          <p:cNvPr id="6" name="object 6"/>
          <p:cNvSpPr txBox="1"/>
          <p:nvPr/>
        </p:nvSpPr>
        <p:spPr>
          <a:xfrm>
            <a:off x="457200" y="1634744"/>
            <a:ext cx="8074659" cy="2985433"/>
          </a:xfrm>
          <a:prstGeom prst="rect">
            <a:avLst/>
          </a:prstGeom>
        </p:spPr>
        <p:txBody>
          <a:bodyPr vert="horz" wrap="square" lIns="0" tIns="12700" rIns="0" bIns="0" rtlCol="0">
            <a:spAutoFit/>
          </a:bodyPr>
          <a:lstStyle/>
          <a:p>
            <a:pPr marL="355600" indent="-342900">
              <a:lnSpc>
                <a:spcPct val="100000"/>
              </a:lnSpc>
              <a:spcBef>
                <a:spcPts val="100"/>
              </a:spcBef>
              <a:buChar char="●"/>
              <a:tabLst>
                <a:tab pos="354965" algn="l"/>
                <a:tab pos="355600" algn="l"/>
              </a:tabLst>
            </a:pPr>
            <a:r>
              <a:rPr lang="es-MX" sz="1800" spc="-5" dirty="0">
                <a:solidFill>
                  <a:srgbClr val="7E7E7E"/>
                </a:solidFill>
                <a:latin typeface="Arial"/>
                <a:cs typeface="Arial"/>
              </a:rPr>
              <a:t>Fabricantes ya certificados</a:t>
            </a:r>
            <a:r>
              <a:rPr sz="1800" dirty="0">
                <a:solidFill>
                  <a:srgbClr val="7E7E7E"/>
                </a:solidFill>
                <a:latin typeface="Arial"/>
                <a:cs typeface="Arial"/>
              </a:rPr>
              <a:t> </a:t>
            </a:r>
            <a:r>
              <a:rPr lang="es-MX" sz="1800" dirty="0">
                <a:solidFill>
                  <a:srgbClr val="7E7E7E"/>
                </a:solidFill>
                <a:latin typeface="Arial"/>
                <a:cs typeface="Arial"/>
              </a:rPr>
              <a:t>por OK </a:t>
            </a:r>
            <a:r>
              <a:rPr sz="1800" spc="-5" dirty="0">
                <a:solidFill>
                  <a:srgbClr val="7E7E7E"/>
                </a:solidFill>
                <a:latin typeface="Arial"/>
                <a:cs typeface="Arial"/>
              </a:rPr>
              <a:t>Kosher</a:t>
            </a:r>
            <a:endParaRPr sz="1800" dirty="0">
              <a:latin typeface="Arial"/>
              <a:cs typeface="Arial"/>
            </a:endParaRPr>
          </a:p>
          <a:p>
            <a:pPr marL="355600" indent="-342900">
              <a:lnSpc>
                <a:spcPct val="100000"/>
              </a:lnSpc>
              <a:spcBef>
                <a:spcPts val="1700"/>
              </a:spcBef>
              <a:buChar char="●"/>
              <a:tabLst>
                <a:tab pos="354965" algn="l"/>
                <a:tab pos="355600" algn="l"/>
              </a:tabLst>
            </a:pPr>
            <a:r>
              <a:rPr lang="es-MX" sz="1800" spc="-5" dirty="0">
                <a:solidFill>
                  <a:srgbClr val="7E7E7E"/>
                </a:solidFill>
                <a:latin typeface="Arial"/>
                <a:cs typeface="Arial"/>
              </a:rPr>
              <a:t>Fabricantes específicos con los que desee trabajar</a:t>
            </a:r>
            <a:r>
              <a:rPr sz="1800" spc="-10" dirty="0">
                <a:solidFill>
                  <a:srgbClr val="7E7E7E"/>
                </a:solidFill>
                <a:latin typeface="Arial"/>
                <a:cs typeface="Arial"/>
              </a:rPr>
              <a:t>.</a:t>
            </a:r>
            <a:endParaRPr sz="1800" dirty="0">
              <a:latin typeface="Arial"/>
              <a:cs typeface="Arial"/>
            </a:endParaRPr>
          </a:p>
          <a:p>
            <a:pPr marL="355600" indent="-342900">
              <a:lnSpc>
                <a:spcPct val="100000"/>
              </a:lnSpc>
              <a:spcBef>
                <a:spcPts val="1710"/>
              </a:spcBef>
              <a:buChar char="●"/>
              <a:tabLst>
                <a:tab pos="354965" algn="l"/>
                <a:tab pos="355600" algn="l"/>
              </a:tabLst>
            </a:pPr>
            <a:r>
              <a:rPr sz="1800" spc="-5" dirty="0">
                <a:solidFill>
                  <a:srgbClr val="7E7E7E"/>
                </a:solidFill>
                <a:latin typeface="Arial"/>
                <a:cs typeface="Arial"/>
              </a:rPr>
              <a:t>Nort</a:t>
            </a:r>
            <a:r>
              <a:rPr lang="es-MX" sz="1800" spc="-5" dirty="0" err="1">
                <a:solidFill>
                  <a:srgbClr val="7E7E7E"/>
                </a:solidFill>
                <a:latin typeface="Arial"/>
                <a:cs typeface="Arial"/>
              </a:rPr>
              <a:t>ea</a:t>
            </a:r>
            <a:r>
              <a:rPr sz="1800" spc="-5" dirty="0">
                <a:solidFill>
                  <a:srgbClr val="7E7E7E"/>
                </a:solidFill>
                <a:latin typeface="Arial"/>
                <a:cs typeface="Arial"/>
              </a:rPr>
              <a:t>m</a:t>
            </a:r>
            <a:r>
              <a:rPr lang="es-MX" sz="1800" spc="-5" dirty="0">
                <a:solidFill>
                  <a:srgbClr val="7E7E7E"/>
                </a:solidFill>
                <a:latin typeface="Arial"/>
                <a:cs typeface="Arial"/>
              </a:rPr>
              <a:t>é</a:t>
            </a:r>
            <a:r>
              <a:rPr sz="1800" spc="-5" dirty="0" err="1">
                <a:solidFill>
                  <a:srgbClr val="7E7E7E"/>
                </a:solidFill>
                <a:latin typeface="Arial"/>
                <a:cs typeface="Arial"/>
              </a:rPr>
              <a:t>rica</a:t>
            </a:r>
            <a:endParaRPr lang="es-MX" spc="-5" dirty="0">
              <a:solidFill>
                <a:srgbClr val="7E7E7E"/>
              </a:solidFill>
              <a:latin typeface="Arial"/>
              <a:cs typeface="Arial"/>
            </a:endParaRPr>
          </a:p>
          <a:p>
            <a:pPr marL="355600" indent="-342900">
              <a:lnSpc>
                <a:spcPct val="100000"/>
              </a:lnSpc>
              <a:spcBef>
                <a:spcPts val="1710"/>
              </a:spcBef>
              <a:buChar char="●"/>
              <a:tabLst>
                <a:tab pos="354965" algn="l"/>
                <a:tab pos="355600" algn="l"/>
              </a:tabLst>
            </a:pPr>
            <a:r>
              <a:rPr sz="1800" spc="-5" dirty="0">
                <a:solidFill>
                  <a:srgbClr val="7E7E7E"/>
                </a:solidFill>
                <a:latin typeface="Arial"/>
                <a:cs typeface="Arial"/>
              </a:rPr>
              <a:t>Interna</a:t>
            </a:r>
            <a:r>
              <a:rPr lang="es-MX" sz="1800" spc="-5" dirty="0">
                <a:solidFill>
                  <a:srgbClr val="7E7E7E"/>
                </a:solidFill>
                <a:latin typeface="Arial"/>
                <a:cs typeface="Arial"/>
              </a:rPr>
              <a:t>c</a:t>
            </a:r>
            <a:r>
              <a:rPr sz="1800" spc="-5" dirty="0" err="1">
                <a:solidFill>
                  <a:srgbClr val="7E7E7E"/>
                </a:solidFill>
                <a:latin typeface="Arial"/>
                <a:cs typeface="Arial"/>
              </a:rPr>
              <a:t>ional</a:t>
            </a:r>
            <a:endParaRPr sz="1800" dirty="0">
              <a:latin typeface="Arial"/>
              <a:cs typeface="Arial"/>
            </a:endParaRPr>
          </a:p>
          <a:p>
            <a:pPr>
              <a:lnSpc>
                <a:spcPct val="100000"/>
              </a:lnSpc>
            </a:pPr>
            <a:endParaRPr sz="2000" dirty="0">
              <a:latin typeface="Arial"/>
              <a:cs typeface="Arial"/>
            </a:endParaRPr>
          </a:p>
          <a:p>
            <a:pPr marL="426720" algn="ctr">
              <a:lnSpc>
                <a:spcPct val="100000"/>
              </a:lnSpc>
              <a:spcBef>
                <a:spcPts val="1625"/>
              </a:spcBef>
            </a:pPr>
            <a:r>
              <a:rPr sz="2400" b="1" spc="-5" dirty="0">
                <a:solidFill>
                  <a:srgbClr val="FFFFFF"/>
                </a:solidFill>
                <a:latin typeface="Arial"/>
                <a:cs typeface="Arial"/>
              </a:rPr>
              <a:t>Contact</a:t>
            </a:r>
            <a:r>
              <a:rPr lang="es-MX" sz="2400" b="1" spc="-5" dirty="0">
                <a:solidFill>
                  <a:srgbClr val="FFFFFF"/>
                </a:solidFill>
                <a:latin typeface="Arial"/>
                <a:cs typeface="Arial"/>
              </a:rPr>
              <a:t>o</a:t>
            </a:r>
            <a:r>
              <a:rPr sz="2400" b="1" spc="-5" dirty="0">
                <a:solidFill>
                  <a:srgbClr val="FFFFFF"/>
                </a:solidFill>
                <a:latin typeface="Arial"/>
                <a:cs typeface="Arial"/>
              </a:rPr>
              <a:t>:</a:t>
            </a:r>
            <a:r>
              <a:rPr sz="2400" b="1" dirty="0">
                <a:solidFill>
                  <a:srgbClr val="FFFFFF"/>
                </a:solidFill>
                <a:latin typeface="Arial"/>
                <a:cs typeface="Arial"/>
              </a:rPr>
              <a:t> rfriedman</a:t>
            </a:r>
            <a:r>
              <a:rPr sz="2400" b="1" dirty="0">
                <a:solidFill>
                  <a:srgbClr val="0096A7"/>
                </a:solidFill>
                <a:latin typeface="Arial"/>
                <a:cs typeface="Arial"/>
                <a:hlinkClick r:id="rId3"/>
              </a:rPr>
              <a:t>@ok.org</a:t>
            </a:r>
            <a:endParaRPr sz="2400" dirty="0">
              <a:latin typeface="Arial"/>
              <a:cs typeface="Arial"/>
            </a:endParaRPr>
          </a:p>
          <a:p>
            <a:pPr marL="421640" algn="ctr">
              <a:lnSpc>
                <a:spcPct val="100000"/>
              </a:lnSpc>
              <a:spcBef>
                <a:spcPts val="405"/>
              </a:spcBef>
            </a:pPr>
            <a:r>
              <a:rPr lang="es-MX" b="1" spc="-5" dirty="0">
                <a:solidFill>
                  <a:srgbClr val="FFFFFF"/>
                </a:solidFill>
                <a:latin typeface="Arial"/>
                <a:cs typeface="Arial"/>
              </a:rPr>
              <a:t>Estaremos encantados de ayudarles encontrar </a:t>
            </a:r>
            <a:r>
              <a:rPr sz="1800" b="1" dirty="0">
                <a:solidFill>
                  <a:srgbClr val="FFFFFF"/>
                </a:solidFill>
                <a:latin typeface="Arial"/>
                <a:cs typeface="Arial"/>
              </a:rPr>
              <a:t>op</a:t>
            </a:r>
            <a:r>
              <a:rPr lang="es-MX" sz="1800" b="1" dirty="0">
                <a:solidFill>
                  <a:srgbClr val="FFFFFF"/>
                </a:solidFill>
                <a:latin typeface="Arial"/>
                <a:cs typeface="Arial"/>
              </a:rPr>
              <a:t>c</a:t>
            </a:r>
            <a:r>
              <a:rPr sz="1800" b="1" dirty="0">
                <a:solidFill>
                  <a:srgbClr val="FFFFFF"/>
                </a:solidFill>
                <a:latin typeface="Arial"/>
                <a:cs typeface="Arial"/>
              </a:rPr>
              <a:t>ion</a:t>
            </a:r>
            <a:r>
              <a:rPr lang="es-MX" sz="1800" b="1" dirty="0">
                <a:solidFill>
                  <a:srgbClr val="FFFFFF"/>
                </a:solidFill>
                <a:latin typeface="Arial"/>
                <a:cs typeface="Arial"/>
              </a:rPr>
              <a:t>e</a:t>
            </a:r>
            <a:r>
              <a:rPr sz="1800" b="1" dirty="0">
                <a:solidFill>
                  <a:srgbClr val="FFFFFF"/>
                </a:solidFill>
                <a:latin typeface="Arial"/>
                <a:cs typeface="Arial"/>
              </a:rPr>
              <a:t>s</a:t>
            </a:r>
            <a:r>
              <a:rPr lang="es-MX" sz="1800" b="1" dirty="0">
                <a:solidFill>
                  <a:srgbClr val="FFFFFF"/>
                </a:solidFill>
                <a:latin typeface="Arial"/>
                <a:cs typeface="Arial"/>
              </a:rPr>
              <a:t> adecuadas.</a:t>
            </a:r>
            <a:r>
              <a:rPr sz="1800" b="1" dirty="0">
                <a:solidFill>
                  <a:srgbClr val="FFFFFF"/>
                </a:solidFill>
                <a:latin typeface="Arial"/>
                <a:cs typeface="Arial"/>
              </a:rPr>
              <a:t>.</a:t>
            </a:r>
            <a:endParaRPr sz="1800" dirty="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993138" y="1112011"/>
            <a:ext cx="6931662" cy="1488228"/>
          </a:xfrm>
          <a:prstGeom prst="rect">
            <a:avLst/>
          </a:prstGeom>
        </p:spPr>
        <p:txBody>
          <a:bodyPr vert="horz" wrap="square" lIns="0" tIns="10795" rIns="0" bIns="0" rtlCol="0">
            <a:spAutoFit/>
          </a:bodyPr>
          <a:lstStyle/>
          <a:p>
            <a:pPr marL="12700" marR="5080" algn="ctr">
              <a:lnSpc>
                <a:spcPct val="100200"/>
              </a:lnSpc>
              <a:spcBef>
                <a:spcPts val="85"/>
              </a:spcBef>
            </a:pPr>
            <a:r>
              <a:rPr lang="es-MX" sz="4800" dirty="0">
                <a:solidFill>
                  <a:srgbClr val="46895C"/>
                </a:solidFill>
              </a:rPr>
              <a:t>¿Qué Aprenderemos hoy</a:t>
            </a:r>
            <a:r>
              <a:rPr sz="4800" spc="-5" dirty="0">
                <a:solidFill>
                  <a:srgbClr val="46895C"/>
                </a:solidFill>
              </a:rPr>
              <a:t>?</a:t>
            </a:r>
            <a:endParaRPr sz="4800" dirty="0"/>
          </a:p>
        </p:txBody>
      </p:sp>
      <p:sp>
        <p:nvSpPr>
          <p:cNvPr id="4" name="object 4"/>
          <p:cNvSpPr/>
          <p:nvPr/>
        </p:nvSpPr>
        <p:spPr>
          <a:xfrm>
            <a:off x="8287511" y="6056376"/>
            <a:ext cx="563879" cy="56083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98754" y="0"/>
            <a:ext cx="0" cy="6033770"/>
          </a:xfrm>
          <a:custGeom>
            <a:avLst/>
            <a:gdLst/>
            <a:ahLst/>
            <a:cxnLst/>
            <a:rect l="l" t="t" r="r" b="b"/>
            <a:pathLst>
              <a:path h="6033770">
                <a:moveTo>
                  <a:pt x="0" y="0"/>
                </a:moveTo>
                <a:lnTo>
                  <a:pt x="0" y="6033414"/>
                </a:lnTo>
              </a:path>
            </a:pathLst>
          </a:custGeom>
          <a:ln w="28956">
            <a:solidFill>
              <a:srgbClr val="46895C"/>
            </a:solidFill>
          </a:ln>
        </p:spPr>
        <p:txBody>
          <a:bodyPr wrap="square" lIns="0" tIns="0" rIns="0" bIns="0" rtlCol="0"/>
          <a:lstStyle/>
          <a:p>
            <a:endParaRPr/>
          </a:p>
        </p:txBody>
      </p:sp>
      <p:sp>
        <p:nvSpPr>
          <p:cNvPr id="6" name="object 6"/>
          <p:cNvSpPr txBox="1"/>
          <p:nvPr/>
        </p:nvSpPr>
        <p:spPr>
          <a:xfrm>
            <a:off x="993139" y="2934461"/>
            <a:ext cx="5026659" cy="3213059"/>
          </a:xfrm>
          <a:prstGeom prst="rect">
            <a:avLst/>
          </a:prstGeom>
        </p:spPr>
        <p:txBody>
          <a:bodyPr vert="horz" wrap="square" lIns="0" tIns="12065" rIns="0" bIns="0" rtlCol="0">
            <a:spAutoFit/>
          </a:bodyPr>
          <a:lstStyle/>
          <a:p>
            <a:pPr marL="469900" indent="-349885">
              <a:lnSpc>
                <a:spcPct val="100000"/>
              </a:lnSpc>
              <a:spcBef>
                <a:spcPts val="95"/>
              </a:spcBef>
              <a:buFont typeface="Arial" panose="020B0604020202020204" pitchFamily="34" charset="0"/>
              <a:buChar char="•"/>
              <a:tabLst>
                <a:tab pos="469900" algn="l"/>
                <a:tab pos="470534" algn="l"/>
              </a:tabLst>
            </a:pPr>
            <a:r>
              <a:rPr sz="1900" b="1" spc="-5" dirty="0">
                <a:solidFill>
                  <a:srgbClr val="585858"/>
                </a:solidFill>
                <a:latin typeface="Arial"/>
                <a:cs typeface="Arial"/>
              </a:rPr>
              <a:t>Princip</a:t>
            </a:r>
            <a:r>
              <a:rPr lang="es-MX" sz="1900" b="1" spc="-5" dirty="0" err="1">
                <a:solidFill>
                  <a:srgbClr val="585858"/>
                </a:solidFill>
                <a:latin typeface="Arial"/>
                <a:cs typeface="Arial"/>
              </a:rPr>
              <a:t>ios</a:t>
            </a:r>
            <a:r>
              <a:rPr lang="es-MX" sz="1900" b="1" spc="-5" dirty="0">
                <a:solidFill>
                  <a:srgbClr val="585858"/>
                </a:solidFill>
                <a:latin typeface="Arial"/>
                <a:cs typeface="Arial"/>
              </a:rPr>
              <a:t> Básicos del</a:t>
            </a:r>
            <a:r>
              <a:rPr sz="1900" b="1" spc="40" dirty="0">
                <a:solidFill>
                  <a:srgbClr val="585858"/>
                </a:solidFill>
                <a:latin typeface="Arial"/>
                <a:cs typeface="Arial"/>
              </a:rPr>
              <a:t> </a:t>
            </a:r>
            <a:r>
              <a:rPr lang="es-MX" sz="1900" b="1" spc="40" dirty="0">
                <a:solidFill>
                  <a:srgbClr val="585858"/>
                </a:solidFill>
                <a:latin typeface="Arial"/>
                <a:cs typeface="Arial"/>
              </a:rPr>
              <a:t>K</a:t>
            </a:r>
            <a:r>
              <a:rPr sz="1900" b="1" spc="-5" dirty="0" err="1">
                <a:solidFill>
                  <a:srgbClr val="585858"/>
                </a:solidFill>
                <a:latin typeface="Arial"/>
                <a:cs typeface="Arial"/>
              </a:rPr>
              <a:t>osher</a:t>
            </a:r>
            <a:endParaRPr sz="1900" dirty="0">
              <a:latin typeface="Arial"/>
              <a:cs typeface="Arial"/>
            </a:endParaRPr>
          </a:p>
          <a:p>
            <a:pPr marL="481965" indent="-469900">
              <a:lnSpc>
                <a:spcPct val="100000"/>
              </a:lnSpc>
              <a:spcBef>
                <a:spcPts val="1490"/>
              </a:spcBef>
              <a:buFont typeface="Arial" panose="020B0604020202020204" pitchFamily="34" charset="0"/>
              <a:buChar char="•"/>
              <a:tabLst>
                <a:tab pos="481965" algn="l"/>
                <a:tab pos="482600" algn="l"/>
              </a:tabLst>
            </a:pPr>
            <a:r>
              <a:rPr lang="en-US" sz="1900" b="1" spc="-5" dirty="0" err="1">
                <a:solidFill>
                  <a:srgbClr val="585858"/>
                </a:solidFill>
                <a:latin typeface="Arial"/>
                <a:cs typeface="Arial"/>
              </a:rPr>
              <a:t>Símbolos</a:t>
            </a:r>
            <a:r>
              <a:rPr lang="en-US" sz="1900" b="1" spc="-5" dirty="0">
                <a:solidFill>
                  <a:srgbClr val="585858"/>
                </a:solidFill>
                <a:latin typeface="Arial"/>
                <a:cs typeface="Arial"/>
              </a:rPr>
              <a:t> y </a:t>
            </a:r>
            <a:r>
              <a:rPr lang="en-US" sz="1900" b="1" spc="-5" dirty="0" err="1">
                <a:solidFill>
                  <a:srgbClr val="585858"/>
                </a:solidFill>
                <a:latin typeface="Arial"/>
                <a:cs typeface="Arial"/>
              </a:rPr>
              <a:t>Certificaciones</a:t>
            </a:r>
            <a:r>
              <a:rPr lang="en-US" sz="1900" b="1" spc="-5" dirty="0">
                <a:solidFill>
                  <a:srgbClr val="585858"/>
                </a:solidFill>
                <a:latin typeface="Arial"/>
                <a:cs typeface="Arial"/>
              </a:rPr>
              <a:t> </a:t>
            </a:r>
            <a:r>
              <a:rPr sz="1900" b="1" spc="-5" dirty="0">
                <a:solidFill>
                  <a:srgbClr val="585858"/>
                </a:solidFill>
                <a:latin typeface="Arial"/>
                <a:cs typeface="Arial"/>
              </a:rPr>
              <a:t>Kosher</a:t>
            </a:r>
            <a:endParaRPr lang="es-MX" sz="1900" b="1" spc="-5" dirty="0">
              <a:solidFill>
                <a:srgbClr val="585858"/>
              </a:solidFill>
              <a:latin typeface="Arial"/>
              <a:cs typeface="Arial"/>
            </a:endParaRPr>
          </a:p>
          <a:p>
            <a:pPr marL="481965" indent="-469900">
              <a:lnSpc>
                <a:spcPct val="100000"/>
              </a:lnSpc>
              <a:spcBef>
                <a:spcPts val="1490"/>
              </a:spcBef>
              <a:buFont typeface="Arial" panose="020B0604020202020204" pitchFamily="34" charset="0"/>
              <a:buChar char="•"/>
              <a:tabLst>
                <a:tab pos="481965" algn="l"/>
                <a:tab pos="482600" algn="l"/>
              </a:tabLst>
            </a:pPr>
            <a:r>
              <a:rPr sz="1900" b="1" spc="-5" dirty="0" err="1">
                <a:solidFill>
                  <a:srgbClr val="585858"/>
                </a:solidFill>
                <a:latin typeface="Arial"/>
                <a:cs typeface="Arial"/>
              </a:rPr>
              <a:t>Benefi</a:t>
            </a:r>
            <a:r>
              <a:rPr lang="es-MX" sz="1900" b="1" spc="-5" dirty="0" err="1">
                <a:solidFill>
                  <a:srgbClr val="585858"/>
                </a:solidFill>
                <a:latin typeface="Arial"/>
                <a:cs typeface="Arial"/>
              </a:rPr>
              <a:t>cio</a:t>
            </a:r>
            <a:r>
              <a:rPr sz="1900" b="1" spc="-5" dirty="0">
                <a:solidFill>
                  <a:srgbClr val="585858"/>
                </a:solidFill>
                <a:latin typeface="Arial"/>
                <a:cs typeface="Arial"/>
              </a:rPr>
              <a:t>s </a:t>
            </a:r>
            <a:r>
              <a:rPr lang="es-MX" sz="1900" b="1" spc="-5" dirty="0">
                <a:solidFill>
                  <a:srgbClr val="585858"/>
                </a:solidFill>
                <a:latin typeface="Arial"/>
                <a:cs typeface="Arial"/>
              </a:rPr>
              <a:t>de la certificación </a:t>
            </a:r>
            <a:r>
              <a:rPr sz="1900" b="1" dirty="0">
                <a:solidFill>
                  <a:srgbClr val="585858"/>
                </a:solidFill>
                <a:latin typeface="Arial"/>
                <a:cs typeface="Arial"/>
              </a:rPr>
              <a:t>Kosher</a:t>
            </a:r>
            <a:endParaRPr lang="es-MX" sz="1900" b="1" dirty="0">
              <a:solidFill>
                <a:srgbClr val="585858"/>
              </a:solidFill>
              <a:latin typeface="Arial"/>
              <a:cs typeface="Arial"/>
            </a:endParaRPr>
          </a:p>
          <a:p>
            <a:pPr marL="481965" indent="-469900">
              <a:lnSpc>
                <a:spcPct val="100000"/>
              </a:lnSpc>
              <a:spcBef>
                <a:spcPts val="1490"/>
              </a:spcBef>
              <a:buFont typeface="Arial" panose="020B0604020202020204" pitchFamily="34" charset="0"/>
              <a:buChar char="•"/>
              <a:tabLst>
                <a:tab pos="481965" algn="l"/>
                <a:tab pos="482600" algn="l"/>
              </a:tabLst>
            </a:pPr>
            <a:r>
              <a:rPr sz="1900" b="1" spc="-5" dirty="0" err="1">
                <a:solidFill>
                  <a:srgbClr val="585858"/>
                </a:solidFill>
                <a:latin typeface="Arial"/>
                <a:cs typeface="Arial"/>
              </a:rPr>
              <a:t>Proces</a:t>
            </a:r>
            <a:r>
              <a:rPr lang="es-MX" sz="1900" b="1" spc="-5" dirty="0">
                <a:solidFill>
                  <a:srgbClr val="585858"/>
                </a:solidFill>
                <a:latin typeface="Arial"/>
                <a:cs typeface="Arial"/>
              </a:rPr>
              <a:t>o de </a:t>
            </a:r>
            <a:r>
              <a:rPr lang="en-US" sz="1900" b="1" dirty="0" err="1">
                <a:solidFill>
                  <a:srgbClr val="585858"/>
                </a:solidFill>
                <a:latin typeface="Arial"/>
                <a:cs typeface="Arial"/>
              </a:rPr>
              <a:t>Certificación</a:t>
            </a:r>
            <a:endParaRPr lang="en-US" sz="1900" b="1" dirty="0">
              <a:solidFill>
                <a:srgbClr val="585858"/>
              </a:solidFill>
              <a:latin typeface="Arial"/>
              <a:cs typeface="Arial"/>
            </a:endParaRPr>
          </a:p>
          <a:p>
            <a:pPr marL="481965" indent="-469900">
              <a:lnSpc>
                <a:spcPct val="100000"/>
              </a:lnSpc>
              <a:spcBef>
                <a:spcPts val="1490"/>
              </a:spcBef>
              <a:buFont typeface="Arial" panose="020B0604020202020204" pitchFamily="34" charset="0"/>
              <a:buChar char="•"/>
              <a:tabLst>
                <a:tab pos="481965" algn="l"/>
                <a:tab pos="482600" algn="l"/>
              </a:tabLst>
            </a:pPr>
            <a:r>
              <a:rPr lang="es-MX" sz="1900" b="1" spc="-5" dirty="0">
                <a:solidFill>
                  <a:srgbClr val="585858"/>
                </a:solidFill>
                <a:latin typeface="Arial"/>
                <a:cs typeface="Arial"/>
              </a:rPr>
              <a:t>Fabricación</a:t>
            </a:r>
          </a:p>
          <a:p>
            <a:pPr marL="481965" indent="-469900">
              <a:lnSpc>
                <a:spcPct val="100000"/>
              </a:lnSpc>
              <a:spcBef>
                <a:spcPts val="1490"/>
              </a:spcBef>
              <a:buFont typeface="Arial" panose="020B0604020202020204" pitchFamily="34" charset="0"/>
              <a:buChar char="•"/>
              <a:tabLst>
                <a:tab pos="481965" algn="l"/>
                <a:tab pos="482600" algn="l"/>
              </a:tabLst>
            </a:pPr>
            <a:r>
              <a:rPr lang="es-MX" sz="1900" b="1" spc="-5" dirty="0">
                <a:solidFill>
                  <a:srgbClr val="585858"/>
                </a:solidFill>
                <a:latin typeface="Arial"/>
                <a:cs typeface="Arial"/>
              </a:rPr>
              <a:t>Marcas </a:t>
            </a:r>
            <a:r>
              <a:rPr sz="1900" b="1" spc="-10" dirty="0">
                <a:solidFill>
                  <a:srgbClr val="585858"/>
                </a:solidFill>
                <a:latin typeface="Arial"/>
                <a:cs typeface="Arial"/>
              </a:rPr>
              <a:t>Priva</a:t>
            </a:r>
            <a:r>
              <a:rPr lang="es-MX" sz="1900" b="1" spc="-10" dirty="0">
                <a:solidFill>
                  <a:srgbClr val="585858"/>
                </a:solidFill>
                <a:latin typeface="Arial"/>
                <a:cs typeface="Arial"/>
              </a:rPr>
              <a:t>das</a:t>
            </a:r>
          </a:p>
          <a:p>
            <a:pPr marL="481965" indent="-469900">
              <a:lnSpc>
                <a:spcPct val="100000"/>
              </a:lnSpc>
              <a:spcBef>
                <a:spcPts val="1490"/>
              </a:spcBef>
              <a:buFont typeface="Arial" panose="020B0604020202020204" pitchFamily="34" charset="0"/>
              <a:buChar char="•"/>
              <a:tabLst>
                <a:tab pos="481965" algn="l"/>
                <a:tab pos="482600" algn="l"/>
              </a:tabLst>
            </a:pPr>
            <a:r>
              <a:rPr sz="1900" b="1" dirty="0" err="1">
                <a:solidFill>
                  <a:srgbClr val="585858"/>
                </a:solidFill>
                <a:latin typeface="Arial"/>
                <a:cs typeface="Arial"/>
              </a:rPr>
              <a:t>Introduc</a:t>
            </a:r>
            <a:r>
              <a:rPr lang="es-MX" sz="1900" b="1" dirty="0">
                <a:solidFill>
                  <a:srgbClr val="585858"/>
                </a:solidFill>
                <a:latin typeface="Arial"/>
                <a:cs typeface="Arial"/>
              </a:rPr>
              <a:t>c</a:t>
            </a:r>
            <a:r>
              <a:rPr sz="1900" b="1" dirty="0" err="1">
                <a:solidFill>
                  <a:srgbClr val="585858"/>
                </a:solidFill>
                <a:latin typeface="Arial"/>
                <a:cs typeface="Arial"/>
              </a:rPr>
              <a:t>i</a:t>
            </a:r>
            <a:r>
              <a:rPr lang="es-MX" sz="1900" b="1" dirty="0" err="1">
                <a:solidFill>
                  <a:srgbClr val="585858"/>
                </a:solidFill>
                <a:latin typeface="Arial"/>
                <a:cs typeface="Arial"/>
              </a:rPr>
              <a:t>ó</a:t>
            </a:r>
            <a:r>
              <a:rPr sz="1900" b="1" dirty="0">
                <a:solidFill>
                  <a:srgbClr val="585858"/>
                </a:solidFill>
                <a:latin typeface="Arial"/>
                <a:cs typeface="Arial"/>
              </a:rPr>
              <a:t>n </a:t>
            </a:r>
            <a:r>
              <a:rPr lang="es-MX" sz="1900" b="1" dirty="0">
                <a:solidFill>
                  <a:srgbClr val="585858"/>
                </a:solidFill>
                <a:latin typeface="Arial"/>
                <a:cs typeface="Arial"/>
              </a:rPr>
              <a:t>a</a:t>
            </a:r>
            <a:r>
              <a:rPr sz="1900" b="1" dirty="0">
                <a:solidFill>
                  <a:srgbClr val="585858"/>
                </a:solidFill>
                <a:latin typeface="Arial"/>
                <a:cs typeface="Arial"/>
              </a:rPr>
              <a:t> </a:t>
            </a:r>
            <a:r>
              <a:rPr sz="1900" b="1" spc="-5" dirty="0">
                <a:solidFill>
                  <a:srgbClr val="585858"/>
                </a:solidFill>
                <a:latin typeface="Arial"/>
                <a:cs typeface="Arial"/>
              </a:rPr>
              <a:t>OK</a:t>
            </a:r>
            <a:r>
              <a:rPr sz="1900" b="1" spc="-10" dirty="0">
                <a:solidFill>
                  <a:srgbClr val="585858"/>
                </a:solidFill>
                <a:latin typeface="Arial"/>
                <a:cs typeface="Arial"/>
              </a:rPr>
              <a:t> </a:t>
            </a:r>
            <a:r>
              <a:rPr sz="1900" b="1" spc="-5" dirty="0">
                <a:solidFill>
                  <a:srgbClr val="585858"/>
                </a:solidFill>
                <a:latin typeface="Arial"/>
                <a:cs typeface="Arial"/>
              </a:rPr>
              <a:t>Kosher</a:t>
            </a:r>
            <a:endParaRPr sz="19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EDEDED"/>
          </a:solidFill>
        </p:spPr>
        <p:txBody>
          <a:bodyPr wrap="square" lIns="0" tIns="0" rIns="0" bIns="0" rtlCol="0"/>
          <a:lstStyle/>
          <a:p>
            <a:endParaRPr/>
          </a:p>
        </p:txBody>
      </p:sp>
      <p:sp>
        <p:nvSpPr>
          <p:cNvPr id="3" name="object 3"/>
          <p:cNvSpPr txBox="1"/>
          <p:nvPr/>
        </p:nvSpPr>
        <p:spPr>
          <a:xfrm>
            <a:off x="546303" y="2684988"/>
            <a:ext cx="7834630" cy="2547108"/>
          </a:xfrm>
          <a:prstGeom prst="rect">
            <a:avLst/>
          </a:prstGeom>
        </p:spPr>
        <p:txBody>
          <a:bodyPr vert="horz" wrap="square" lIns="0" tIns="13335" rIns="0" bIns="0" rtlCol="0">
            <a:spAutoFit/>
          </a:bodyPr>
          <a:lstStyle/>
          <a:p>
            <a:pPr marL="355600" marR="5080" indent="-343535">
              <a:lnSpc>
                <a:spcPct val="114999"/>
              </a:lnSpc>
              <a:spcBef>
                <a:spcPts val="105"/>
              </a:spcBef>
              <a:buFont typeface="Arial"/>
              <a:buChar char="●"/>
              <a:tabLst>
                <a:tab pos="355600" algn="l"/>
                <a:tab pos="356235" algn="l"/>
              </a:tabLst>
            </a:pPr>
            <a:r>
              <a:rPr lang="es-MX" b="1" spc="-10" dirty="0">
                <a:solidFill>
                  <a:srgbClr val="7E7E7E"/>
                </a:solidFill>
                <a:latin typeface="Arial"/>
                <a:cs typeface="Arial"/>
              </a:rPr>
              <a:t>Los clientes de Marcas Privadas de fabricantes certificados por </a:t>
            </a:r>
            <a:r>
              <a:rPr sz="1800" b="1" dirty="0">
                <a:solidFill>
                  <a:srgbClr val="7E7E7E"/>
                </a:solidFill>
                <a:latin typeface="Arial"/>
                <a:cs typeface="Arial"/>
              </a:rPr>
              <a:t>OK </a:t>
            </a:r>
            <a:r>
              <a:rPr sz="1800" b="1" spc="-5" dirty="0">
                <a:solidFill>
                  <a:srgbClr val="7E7E7E"/>
                </a:solidFill>
                <a:latin typeface="Arial"/>
                <a:cs typeface="Arial"/>
              </a:rPr>
              <a:t>Kosher</a:t>
            </a:r>
            <a:r>
              <a:rPr lang="es-MX" sz="1800" b="1" spc="-5" dirty="0">
                <a:solidFill>
                  <a:srgbClr val="7E7E7E"/>
                </a:solidFill>
                <a:latin typeface="Arial"/>
                <a:cs typeface="Arial"/>
              </a:rPr>
              <a:t> pueden obtener certificación para sus propios productos utilizando el sello OK Kosher mediante el pago de una cuota anual mínima y la firma de un acuerdo sencillo.</a:t>
            </a:r>
            <a:endParaRPr sz="1800" dirty="0">
              <a:latin typeface="Arial"/>
              <a:cs typeface="Arial"/>
            </a:endParaRPr>
          </a:p>
          <a:p>
            <a:pPr>
              <a:lnSpc>
                <a:spcPct val="100000"/>
              </a:lnSpc>
              <a:spcBef>
                <a:spcPts val="10"/>
              </a:spcBef>
              <a:buClr>
                <a:srgbClr val="7E7E7E"/>
              </a:buClr>
              <a:buFont typeface="Arial"/>
              <a:buChar char="●"/>
            </a:pPr>
            <a:endParaRPr sz="2150" dirty="0">
              <a:latin typeface="Arial"/>
              <a:cs typeface="Arial"/>
            </a:endParaRPr>
          </a:p>
          <a:p>
            <a:pPr marL="355600" marR="600710" indent="-343535" algn="just">
              <a:lnSpc>
                <a:spcPct val="114999"/>
              </a:lnSpc>
              <a:buFont typeface="Arial"/>
              <a:buChar char="●"/>
              <a:tabLst>
                <a:tab pos="356235" algn="l"/>
              </a:tabLst>
            </a:pPr>
            <a:r>
              <a:rPr lang="es-MX" b="1" dirty="0">
                <a:solidFill>
                  <a:srgbClr val="7E7E7E"/>
                </a:solidFill>
                <a:latin typeface="Arial"/>
                <a:cs typeface="Arial"/>
              </a:rPr>
              <a:t>Si el fabricante aún no está certificado, OK Kosher puede asistir en el proceso, para obtener la certificación de sus productos.</a:t>
            </a:r>
            <a:endParaRPr sz="1800" dirty="0">
              <a:latin typeface="Arial"/>
              <a:cs typeface="Arial"/>
            </a:endParaRPr>
          </a:p>
        </p:txBody>
      </p:sp>
      <p:sp>
        <p:nvSpPr>
          <p:cNvPr id="4" name="object 4"/>
          <p:cNvSpPr txBox="1">
            <a:spLocks noGrp="1"/>
          </p:cNvSpPr>
          <p:nvPr>
            <p:ph type="title"/>
          </p:nvPr>
        </p:nvSpPr>
        <p:spPr>
          <a:xfrm>
            <a:off x="804468" y="449402"/>
            <a:ext cx="6891732" cy="1367682"/>
          </a:xfrm>
          <a:prstGeom prst="rect">
            <a:avLst/>
          </a:prstGeom>
        </p:spPr>
        <p:txBody>
          <a:bodyPr vert="horz" wrap="square" lIns="0" tIns="13335" rIns="0" bIns="0" rtlCol="0">
            <a:spAutoFit/>
          </a:bodyPr>
          <a:lstStyle/>
          <a:p>
            <a:pPr marL="12700">
              <a:lnSpc>
                <a:spcPct val="100000"/>
              </a:lnSpc>
              <a:spcBef>
                <a:spcPts val="105"/>
              </a:spcBef>
            </a:pPr>
            <a:r>
              <a:rPr lang="es-MX" sz="4400" dirty="0">
                <a:solidFill>
                  <a:srgbClr val="46895C"/>
                </a:solidFill>
              </a:rPr>
              <a:t>Fabricantes</a:t>
            </a:r>
            <a:endParaRPr sz="4400" dirty="0"/>
          </a:p>
          <a:p>
            <a:pPr marL="12700">
              <a:lnSpc>
                <a:spcPct val="100000"/>
              </a:lnSpc>
            </a:pPr>
            <a:r>
              <a:rPr sz="4400" dirty="0">
                <a:solidFill>
                  <a:srgbClr val="92C47C"/>
                </a:solidFill>
              </a:rPr>
              <a:t>VS. </a:t>
            </a:r>
            <a:r>
              <a:rPr lang="es-MX" sz="4400" spc="-5" dirty="0">
                <a:solidFill>
                  <a:srgbClr val="46895C"/>
                </a:solidFill>
              </a:rPr>
              <a:t>Marcas P</a:t>
            </a:r>
            <a:r>
              <a:rPr sz="4400" spc="-5" dirty="0" err="1">
                <a:solidFill>
                  <a:srgbClr val="46895C"/>
                </a:solidFill>
              </a:rPr>
              <a:t>riva</a:t>
            </a:r>
            <a:r>
              <a:rPr lang="es-MX" sz="4400" spc="-5" dirty="0">
                <a:solidFill>
                  <a:srgbClr val="46895C"/>
                </a:solidFill>
              </a:rPr>
              <a:t>das</a:t>
            </a:r>
            <a:endParaRPr sz="4400" dirty="0"/>
          </a:p>
        </p:txBody>
      </p:sp>
      <p:sp>
        <p:nvSpPr>
          <p:cNvPr id="5" name="object 5"/>
          <p:cNvSpPr/>
          <p:nvPr/>
        </p:nvSpPr>
        <p:spPr>
          <a:xfrm>
            <a:off x="8287511" y="6056376"/>
            <a:ext cx="563879" cy="56083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EDEDED"/>
          </a:solidFill>
        </p:spPr>
        <p:txBody>
          <a:bodyPr wrap="square" lIns="0" tIns="0" rIns="0" bIns="0" rtlCol="0"/>
          <a:lstStyle/>
          <a:p>
            <a:endParaRPr/>
          </a:p>
        </p:txBody>
      </p:sp>
      <p:sp>
        <p:nvSpPr>
          <p:cNvPr id="3" name="object 3"/>
          <p:cNvSpPr txBox="1">
            <a:spLocks noGrp="1"/>
          </p:cNvSpPr>
          <p:nvPr>
            <p:ph type="title"/>
          </p:nvPr>
        </p:nvSpPr>
        <p:spPr>
          <a:xfrm>
            <a:off x="591413" y="541401"/>
            <a:ext cx="8165491" cy="1213153"/>
          </a:xfrm>
          <a:prstGeom prst="rect">
            <a:avLst/>
          </a:prstGeom>
        </p:spPr>
        <p:txBody>
          <a:bodyPr vert="horz" wrap="square" lIns="0" tIns="12700" rIns="0" bIns="0" rtlCol="0">
            <a:spAutoFit/>
          </a:bodyPr>
          <a:lstStyle/>
          <a:p>
            <a:pPr marL="12700" marR="5080" indent="825500">
              <a:lnSpc>
                <a:spcPct val="100000"/>
              </a:lnSpc>
              <a:spcBef>
                <a:spcPts val="100"/>
              </a:spcBef>
            </a:pPr>
            <a:r>
              <a:rPr lang="es-MX" sz="3900" dirty="0">
                <a:solidFill>
                  <a:srgbClr val="46895C"/>
                </a:solidFill>
              </a:rPr>
              <a:t>Proceso de Certificación para fabricantes en </a:t>
            </a:r>
            <a:r>
              <a:rPr sz="3900" dirty="0">
                <a:solidFill>
                  <a:srgbClr val="46895C"/>
                </a:solidFill>
              </a:rPr>
              <a:t>5</a:t>
            </a:r>
            <a:r>
              <a:rPr lang="es-MX" sz="3900" dirty="0">
                <a:solidFill>
                  <a:srgbClr val="46895C"/>
                </a:solidFill>
              </a:rPr>
              <a:t> pasos</a:t>
            </a:r>
            <a:endParaRPr sz="3900" dirty="0"/>
          </a:p>
        </p:txBody>
      </p:sp>
      <p:sp>
        <p:nvSpPr>
          <p:cNvPr id="5" name="object 5"/>
          <p:cNvSpPr/>
          <p:nvPr/>
        </p:nvSpPr>
        <p:spPr>
          <a:xfrm>
            <a:off x="512063" y="463295"/>
            <a:ext cx="789431" cy="78486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592836" y="2596895"/>
            <a:ext cx="2426335" cy="1569720"/>
          </a:xfrm>
          <a:custGeom>
            <a:avLst/>
            <a:gdLst/>
            <a:ahLst/>
            <a:cxnLst/>
            <a:rect l="l" t="t" r="r" b="b"/>
            <a:pathLst>
              <a:path w="2426335" h="1569720">
                <a:moveTo>
                  <a:pt x="0" y="1569720"/>
                </a:moveTo>
                <a:lnTo>
                  <a:pt x="2426208" y="1569720"/>
                </a:lnTo>
                <a:lnTo>
                  <a:pt x="2426208" y="0"/>
                </a:lnTo>
                <a:lnTo>
                  <a:pt x="0" y="0"/>
                </a:lnTo>
                <a:lnTo>
                  <a:pt x="0" y="1569720"/>
                </a:lnTo>
                <a:close/>
              </a:path>
            </a:pathLst>
          </a:custGeom>
          <a:solidFill>
            <a:srgbClr val="D7D0C2"/>
          </a:solidFill>
        </p:spPr>
        <p:txBody>
          <a:bodyPr wrap="square" lIns="0" tIns="0" rIns="0" bIns="0" rtlCol="0"/>
          <a:lstStyle/>
          <a:p>
            <a:endParaRPr/>
          </a:p>
        </p:txBody>
      </p:sp>
      <p:sp>
        <p:nvSpPr>
          <p:cNvPr id="7" name="object 7"/>
          <p:cNvSpPr txBox="1"/>
          <p:nvPr/>
        </p:nvSpPr>
        <p:spPr>
          <a:xfrm>
            <a:off x="747166" y="2831469"/>
            <a:ext cx="2164080" cy="1120691"/>
          </a:xfrm>
          <a:prstGeom prst="rect">
            <a:avLst/>
          </a:prstGeom>
        </p:spPr>
        <p:txBody>
          <a:bodyPr vert="horz" wrap="square" lIns="0" tIns="12065" rIns="0" bIns="0" rtlCol="0">
            <a:spAutoFit/>
          </a:bodyPr>
          <a:lstStyle/>
          <a:p>
            <a:pPr marL="12700" marR="5080">
              <a:lnSpc>
                <a:spcPct val="114999"/>
              </a:lnSpc>
              <a:spcBef>
                <a:spcPts val="95"/>
              </a:spcBef>
            </a:pPr>
            <a:r>
              <a:rPr lang="es-MX" sz="1600" b="1" spc="-5" dirty="0">
                <a:solidFill>
                  <a:srgbClr val="666666"/>
                </a:solidFill>
                <a:latin typeface="Arial"/>
                <a:cs typeface="Arial"/>
              </a:rPr>
              <a:t>Visita</a:t>
            </a:r>
            <a:r>
              <a:rPr sz="1600" spc="-5" dirty="0">
                <a:solidFill>
                  <a:srgbClr val="666666"/>
                </a:solidFill>
                <a:latin typeface="Arial"/>
                <a:cs typeface="Arial"/>
              </a:rPr>
              <a:t> </a:t>
            </a:r>
            <a:r>
              <a:rPr sz="1600" b="1" spc="-5" dirty="0">
                <a:solidFill>
                  <a:srgbClr val="666666"/>
                </a:solidFill>
                <a:latin typeface="Arial"/>
                <a:cs typeface="Arial"/>
              </a:rPr>
              <a:t>Initial</a:t>
            </a:r>
            <a:r>
              <a:rPr lang="es-MX" sz="1600" b="1" spc="-5" dirty="0">
                <a:solidFill>
                  <a:srgbClr val="666666"/>
                </a:solidFill>
                <a:latin typeface="Arial"/>
                <a:cs typeface="Arial"/>
              </a:rPr>
              <a:t> de inspección</a:t>
            </a:r>
            <a:r>
              <a:rPr sz="1600" b="1" spc="-5" dirty="0">
                <a:solidFill>
                  <a:srgbClr val="666666"/>
                </a:solidFill>
                <a:latin typeface="Arial"/>
                <a:cs typeface="Arial"/>
              </a:rPr>
              <a:t> </a:t>
            </a:r>
            <a:r>
              <a:rPr lang="es-MX" sz="1600" spc="-5" dirty="0">
                <a:solidFill>
                  <a:srgbClr val="666666"/>
                </a:solidFill>
                <a:latin typeface="Arial"/>
                <a:cs typeface="Arial"/>
              </a:rPr>
              <a:t>de</a:t>
            </a:r>
            <a:r>
              <a:rPr sz="1600" spc="-5" dirty="0">
                <a:solidFill>
                  <a:srgbClr val="666666"/>
                </a:solidFill>
                <a:latin typeface="Arial"/>
                <a:cs typeface="Arial"/>
              </a:rPr>
              <a:t> </a:t>
            </a:r>
            <a:r>
              <a:rPr lang="es-MX" sz="1600" spc="-5" dirty="0">
                <a:solidFill>
                  <a:srgbClr val="666666"/>
                </a:solidFill>
                <a:latin typeface="Arial"/>
                <a:cs typeface="Arial"/>
              </a:rPr>
              <a:t>un </a:t>
            </a:r>
            <a:r>
              <a:rPr sz="1600" spc="-5" dirty="0">
                <a:solidFill>
                  <a:srgbClr val="666666"/>
                </a:solidFill>
                <a:latin typeface="Arial"/>
                <a:cs typeface="Arial"/>
              </a:rPr>
              <a:t>  </a:t>
            </a:r>
            <a:r>
              <a:rPr lang="en-US" sz="1600" b="1" spc="-5" dirty="0" err="1">
                <a:solidFill>
                  <a:srgbClr val="666666"/>
                </a:solidFill>
                <a:latin typeface="Arial"/>
                <a:cs typeface="Arial"/>
              </a:rPr>
              <a:t>Coordinador</a:t>
            </a:r>
            <a:r>
              <a:rPr lang="en-US" sz="1600" b="1" spc="-5" dirty="0">
                <a:solidFill>
                  <a:srgbClr val="666666"/>
                </a:solidFill>
                <a:latin typeface="Arial"/>
                <a:cs typeface="Arial"/>
              </a:rPr>
              <a:t> </a:t>
            </a:r>
            <a:r>
              <a:rPr sz="1600" b="1" spc="-5" dirty="0" err="1">
                <a:solidFill>
                  <a:srgbClr val="666666"/>
                </a:solidFill>
                <a:latin typeface="Arial"/>
                <a:cs typeface="Arial"/>
              </a:rPr>
              <a:t>Rabinic</a:t>
            </a:r>
            <a:r>
              <a:rPr lang="es-MX" sz="1600" b="1" spc="-5" dirty="0">
                <a:solidFill>
                  <a:srgbClr val="666666"/>
                </a:solidFill>
                <a:latin typeface="Arial"/>
                <a:cs typeface="Arial"/>
              </a:rPr>
              <a:t>o RC</a:t>
            </a:r>
            <a:r>
              <a:rPr sz="1600" b="1" spc="-5" dirty="0">
                <a:solidFill>
                  <a:srgbClr val="666666"/>
                </a:solidFill>
                <a:latin typeface="Arial"/>
                <a:cs typeface="Arial"/>
              </a:rPr>
              <a:t> (Rabi</a:t>
            </a:r>
            <a:r>
              <a:rPr lang="es-MX" sz="1600" b="1" spc="-5" dirty="0">
                <a:solidFill>
                  <a:srgbClr val="666666"/>
                </a:solidFill>
                <a:latin typeface="Arial"/>
                <a:cs typeface="Arial"/>
              </a:rPr>
              <a:t>no</a:t>
            </a:r>
            <a:r>
              <a:rPr sz="1600" b="1" spc="-5" dirty="0">
                <a:solidFill>
                  <a:srgbClr val="666666"/>
                </a:solidFill>
                <a:latin typeface="Arial"/>
                <a:cs typeface="Arial"/>
              </a:rPr>
              <a:t>).</a:t>
            </a:r>
            <a:endParaRPr sz="1600" dirty="0">
              <a:latin typeface="Arial"/>
              <a:cs typeface="Arial"/>
            </a:endParaRPr>
          </a:p>
        </p:txBody>
      </p:sp>
      <p:sp>
        <p:nvSpPr>
          <p:cNvPr id="8" name="object 8"/>
          <p:cNvSpPr txBox="1"/>
          <p:nvPr/>
        </p:nvSpPr>
        <p:spPr>
          <a:xfrm>
            <a:off x="496620" y="2140712"/>
            <a:ext cx="449580" cy="788035"/>
          </a:xfrm>
          <a:prstGeom prst="rect">
            <a:avLst/>
          </a:prstGeom>
        </p:spPr>
        <p:txBody>
          <a:bodyPr vert="horz" wrap="square" lIns="0" tIns="13335" rIns="0" bIns="0" rtlCol="0">
            <a:spAutoFit/>
          </a:bodyPr>
          <a:lstStyle/>
          <a:p>
            <a:pPr marL="12700">
              <a:lnSpc>
                <a:spcPct val="100000"/>
              </a:lnSpc>
              <a:spcBef>
                <a:spcPts val="105"/>
              </a:spcBef>
            </a:pPr>
            <a:r>
              <a:rPr sz="5000" dirty="0">
                <a:solidFill>
                  <a:srgbClr val="46895C"/>
                </a:solidFill>
                <a:latin typeface="Arial Black"/>
                <a:cs typeface="Arial Black"/>
              </a:rPr>
              <a:t>1</a:t>
            </a:r>
            <a:endParaRPr sz="5000">
              <a:latin typeface="Arial Black"/>
              <a:cs typeface="Arial Black"/>
            </a:endParaRPr>
          </a:p>
        </p:txBody>
      </p:sp>
      <p:sp>
        <p:nvSpPr>
          <p:cNvPr id="9" name="object 9"/>
          <p:cNvSpPr/>
          <p:nvPr/>
        </p:nvSpPr>
        <p:spPr>
          <a:xfrm>
            <a:off x="3508247" y="2596895"/>
            <a:ext cx="2202180" cy="1569720"/>
          </a:xfrm>
          <a:custGeom>
            <a:avLst/>
            <a:gdLst/>
            <a:ahLst/>
            <a:cxnLst/>
            <a:rect l="l" t="t" r="r" b="b"/>
            <a:pathLst>
              <a:path w="2202179" h="1569720">
                <a:moveTo>
                  <a:pt x="0" y="1569720"/>
                </a:moveTo>
                <a:lnTo>
                  <a:pt x="2202179" y="1569720"/>
                </a:lnTo>
                <a:lnTo>
                  <a:pt x="2202179" y="0"/>
                </a:lnTo>
                <a:lnTo>
                  <a:pt x="0" y="0"/>
                </a:lnTo>
                <a:lnTo>
                  <a:pt x="0" y="1569720"/>
                </a:lnTo>
                <a:close/>
              </a:path>
            </a:pathLst>
          </a:custGeom>
          <a:solidFill>
            <a:srgbClr val="D7D0C2"/>
          </a:solidFill>
        </p:spPr>
        <p:txBody>
          <a:bodyPr wrap="square" lIns="0" tIns="0" rIns="0" bIns="0" rtlCol="0"/>
          <a:lstStyle/>
          <a:p>
            <a:endParaRPr/>
          </a:p>
        </p:txBody>
      </p:sp>
      <p:sp>
        <p:nvSpPr>
          <p:cNvPr id="10" name="object 10"/>
          <p:cNvSpPr txBox="1"/>
          <p:nvPr/>
        </p:nvSpPr>
        <p:spPr>
          <a:xfrm>
            <a:off x="3734612" y="2679832"/>
            <a:ext cx="1879092" cy="1403846"/>
          </a:xfrm>
          <a:prstGeom prst="rect">
            <a:avLst/>
          </a:prstGeom>
        </p:spPr>
        <p:txBody>
          <a:bodyPr vert="horz" wrap="square" lIns="0" tIns="12065" rIns="0" bIns="0" rtlCol="0">
            <a:spAutoFit/>
          </a:bodyPr>
          <a:lstStyle/>
          <a:p>
            <a:pPr marL="12700" marR="5080">
              <a:lnSpc>
                <a:spcPct val="114999"/>
              </a:lnSpc>
              <a:spcBef>
                <a:spcPts val="95"/>
              </a:spcBef>
            </a:pPr>
            <a:r>
              <a:rPr sz="1600" spc="-5" dirty="0">
                <a:solidFill>
                  <a:srgbClr val="666666"/>
                </a:solidFill>
                <a:latin typeface="Arial"/>
                <a:cs typeface="Arial"/>
              </a:rPr>
              <a:t>Su</a:t>
            </a:r>
            <a:r>
              <a:rPr lang="es-MX" sz="1600" spc="-5" dirty="0">
                <a:solidFill>
                  <a:srgbClr val="666666"/>
                </a:solidFill>
                <a:latin typeface="Arial"/>
                <a:cs typeface="Arial"/>
              </a:rPr>
              <a:t>ministrar y enviar </a:t>
            </a:r>
            <a:r>
              <a:rPr sz="1600" spc="-5" dirty="0">
                <a:solidFill>
                  <a:srgbClr val="666666"/>
                </a:solidFill>
                <a:latin typeface="Arial"/>
                <a:cs typeface="Arial"/>
              </a:rPr>
              <a:t> </a:t>
            </a:r>
            <a:r>
              <a:rPr sz="1600" b="1" spc="-5" dirty="0">
                <a:solidFill>
                  <a:srgbClr val="666666"/>
                </a:solidFill>
                <a:latin typeface="Arial"/>
                <a:cs typeface="Arial"/>
              </a:rPr>
              <a:t>ingredient</a:t>
            </a:r>
            <a:r>
              <a:rPr lang="es-MX" sz="1600" b="1" spc="-5" dirty="0">
                <a:solidFill>
                  <a:srgbClr val="666666"/>
                </a:solidFill>
                <a:latin typeface="Arial"/>
                <a:cs typeface="Arial"/>
              </a:rPr>
              <a:t>e</a:t>
            </a:r>
            <a:r>
              <a:rPr sz="1600" b="1" spc="-5" dirty="0">
                <a:solidFill>
                  <a:srgbClr val="666666"/>
                </a:solidFill>
                <a:latin typeface="Arial"/>
                <a:cs typeface="Arial"/>
              </a:rPr>
              <a:t>s,</a:t>
            </a:r>
            <a:r>
              <a:rPr lang="es-MX" sz="1600" b="1" spc="-5" dirty="0">
                <a:solidFill>
                  <a:srgbClr val="666666"/>
                </a:solidFill>
                <a:latin typeface="Arial"/>
                <a:cs typeface="Arial"/>
              </a:rPr>
              <a:t> </a:t>
            </a:r>
            <a:r>
              <a:rPr sz="1600" b="1" spc="-5" dirty="0" err="1">
                <a:solidFill>
                  <a:srgbClr val="666666"/>
                </a:solidFill>
                <a:latin typeface="Arial"/>
                <a:cs typeface="Arial"/>
              </a:rPr>
              <a:t>materia</a:t>
            </a:r>
            <a:r>
              <a:rPr lang="es-MX" sz="1600" b="1" spc="-5" dirty="0">
                <a:solidFill>
                  <a:srgbClr val="666666"/>
                </a:solidFill>
                <a:latin typeface="Arial"/>
                <a:cs typeface="Arial"/>
              </a:rPr>
              <a:t>s primas</a:t>
            </a:r>
            <a:r>
              <a:rPr sz="1600" b="1" spc="-5" dirty="0">
                <a:solidFill>
                  <a:srgbClr val="666666"/>
                </a:solidFill>
                <a:latin typeface="Arial"/>
                <a:cs typeface="Arial"/>
              </a:rPr>
              <a:t> </a:t>
            </a:r>
            <a:r>
              <a:rPr lang="es-MX" sz="1600" b="1" spc="-5" dirty="0">
                <a:solidFill>
                  <a:srgbClr val="666666"/>
                </a:solidFill>
                <a:latin typeface="Arial"/>
                <a:cs typeface="Arial"/>
              </a:rPr>
              <a:t>y</a:t>
            </a:r>
            <a:r>
              <a:rPr sz="1600" b="1" spc="-35" dirty="0">
                <a:solidFill>
                  <a:srgbClr val="666666"/>
                </a:solidFill>
                <a:latin typeface="Arial"/>
                <a:cs typeface="Arial"/>
              </a:rPr>
              <a:t> </a:t>
            </a:r>
            <a:r>
              <a:rPr lang="es-MX" sz="1600" b="1" spc="-35" dirty="0">
                <a:solidFill>
                  <a:srgbClr val="666666"/>
                </a:solidFill>
                <a:latin typeface="Arial"/>
                <a:cs typeface="Arial"/>
              </a:rPr>
              <a:t>etiquetas </a:t>
            </a:r>
            <a:r>
              <a:rPr lang="es-MX" sz="1600" spc="-35" dirty="0">
                <a:solidFill>
                  <a:srgbClr val="666666"/>
                </a:solidFill>
                <a:latin typeface="Arial"/>
                <a:cs typeface="Arial"/>
              </a:rPr>
              <a:t>para su aprobación.</a:t>
            </a:r>
            <a:endParaRPr sz="1600" dirty="0">
              <a:latin typeface="Arial"/>
              <a:cs typeface="Arial"/>
            </a:endParaRPr>
          </a:p>
        </p:txBody>
      </p:sp>
      <p:sp>
        <p:nvSpPr>
          <p:cNvPr id="11" name="object 11"/>
          <p:cNvSpPr/>
          <p:nvPr/>
        </p:nvSpPr>
        <p:spPr>
          <a:xfrm>
            <a:off x="6222491" y="2596895"/>
            <a:ext cx="2659380" cy="1569720"/>
          </a:xfrm>
          <a:custGeom>
            <a:avLst/>
            <a:gdLst/>
            <a:ahLst/>
            <a:cxnLst/>
            <a:rect l="l" t="t" r="r" b="b"/>
            <a:pathLst>
              <a:path w="2659379" h="1569720">
                <a:moveTo>
                  <a:pt x="0" y="1569720"/>
                </a:moveTo>
                <a:lnTo>
                  <a:pt x="2659380" y="1569720"/>
                </a:lnTo>
                <a:lnTo>
                  <a:pt x="2659380" y="0"/>
                </a:lnTo>
                <a:lnTo>
                  <a:pt x="0" y="0"/>
                </a:lnTo>
                <a:lnTo>
                  <a:pt x="0" y="1569720"/>
                </a:lnTo>
                <a:close/>
              </a:path>
            </a:pathLst>
          </a:custGeom>
          <a:solidFill>
            <a:srgbClr val="D7D0C2"/>
          </a:solidFill>
        </p:spPr>
        <p:txBody>
          <a:bodyPr wrap="square" lIns="0" tIns="0" rIns="0" bIns="0" rtlCol="0"/>
          <a:lstStyle/>
          <a:p>
            <a:endParaRPr/>
          </a:p>
        </p:txBody>
      </p:sp>
      <p:sp>
        <p:nvSpPr>
          <p:cNvPr id="12" name="object 12"/>
          <p:cNvSpPr txBox="1"/>
          <p:nvPr/>
        </p:nvSpPr>
        <p:spPr>
          <a:xfrm>
            <a:off x="6375019" y="2831469"/>
            <a:ext cx="2381885" cy="1120691"/>
          </a:xfrm>
          <a:prstGeom prst="rect">
            <a:avLst/>
          </a:prstGeom>
        </p:spPr>
        <p:txBody>
          <a:bodyPr vert="horz" wrap="square" lIns="0" tIns="12065" rIns="0" bIns="0" rtlCol="0">
            <a:spAutoFit/>
          </a:bodyPr>
          <a:lstStyle/>
          <a:p>
            <a:pPr marL="12700" marR="5080">
              <a:lnSpc>
                <a:spcPct val="114999"/>
              </a:lnSpc>
              <a:spcBef>
                <a:spcPts val="95"/>
              </a:spcBef>
            </a:pPr>
            <a:r>
              <a:rPr sz="1600" spc="-5" dirty="0">
                <a:solidFill>
                  <a:srgbClr val="666666"/>
                </a:solidFill>
                <a:latin typeface="Arial"/>
                <a:cs typeface="Arial"/>
              </a:rPr>
              <a:t>Rece</a:t>
            </a:r>
            <a:r>
              <a:rPr lang="es-MX" sz="1600" spc="-5" dirty="0" err="1">
                <a:solidFill>
                  <a:srgbClr val="666666"/>
                </a:solidFill>
                <a:latin typeface="Arial"/>
                <a:cs typeface="Arial"/>
              </a:rPr>
              <a:t>pción</a:t>
            </a:r>
            <a:r>
              <a:rPr lang="es-MX" sz="1600" spc="-5" dirty="0">
                <a:solidFill>
                  <a:srgbClr val="666666"/>
                </a:solidFill>
                <a:latin typeface="Arial"/>
                <a:cs typeface="Arial"/>
              </a:rPr>
              <a:t> de </a:t>
            </a:r>
            <a:r>
              <a:rPr lang="es-MX" sz="1600" b="1" spc="-5" dirty="0">
                <a:solidFill>
                  <a:srgbClr val="666666"/>
                </a:solidFill>
                <a:latin typeface="Arial"/>
                <a:cs typeface="Arial"/>
              </a:rPr>
              <a:t>lineamientos Kosher personalizados</a:t>
            </a:r>
            <a:r>
              <a:rPr sz="1600" b="1" spc="-5" dirty="0">
                <a:solidFill>
                  <a:srgbClr val="666666"/>
                </a:solidFill>
                <a:latin typeface="Arial"/>
                <a:cs typeface="Arial"/>
              </a:rPr>
              <a:t> </a:t>
            </a:r>
            <a:r>
              <a:rPr lang="es-MX" sz="1600" b="1" spc="-5" dirty="0">
                <a:solidFill>
                  <a:srgbClr val="666666"/>
                </a:solidFill>
                <a:latin typeface="Arial"/>
                <a:cs typeface="Arial"/>
              </a:rPr>
              <a:t>y contrato firmado</a:t>
            </a:r>
            <a:r>
              <a:rPr sz="1600" spc="-10" dirty="0">
                <a:solidFill>
                  <a:srgbClr val="666666"/>
                </a:solidFill>
                <a:latin typeface="Arial"/>
                <a:cs typeface="Arial"/>
              </a:rPr>
              <a:t>.</a:t>
            </a:r>
            <a:endParaRPr sz="1600" dirty="0">
              <a:latin typeface="Arial"/>
              <a:cs typeface="Arial"/>
            </a:endParaRPr>
          </a:p>
        </p:txBody>
      </p:sp>
      <p:sp>
        <p:nvSpPr>
          <p:cNvPr id="13" name="object 13"/>
          <p:cNvSpPr txBox="1"/>
          <p:nvPr/>
        </p:nvSpPr>
        <p:spPr>
          <a:xfrm>
            <a:off x="3318509" y="2140712"/>
            <a:ext cx="3258820" cy="788035"/>
          </a:xfrm>
          <a:prstGeom prst="rect">
            <a:avLst/>
          </a:prstGeom>
        </p:spPr>
        <p:txBody>
          <a:bodyPr vert="horz" wrap="square" lIns="0" tIns="13335" rIns="0" bIns="0" rtlCol="0">
            <a:spAutoFit/>
          </a:bodyPr>
          <a:lstStyle/>
          <a:p>
            <a:pPr marL="12700">
              <a:lnSpc>
                <a:spcPct val="100000"/>
              </a:lnSpc>
              <a:spcBef>
                <a:spcPts val="105"/>
              </a:spcBef>
              <a:tabLst>
                <a:tab pos="2821305" algn="l"/>
              </a:tabLst>
            </a:pPr>
            <a:r>
              <a:rPr sz="5000" dirty="0">
                <a:solidFill>
                  <a:srgbClr val="46895C"/>
                </a:solidFill>
                <a:latin typeface="Arial Black"/>
                <a:cs typeface="Arial Black"/>
              </a:rPr>
              <a:t>2	3</a:t>
            </a:r>
            <a:endParaRPr sz="5000">
              <a:latin typeface="Arial Black"/>
              <a:cs typeface="Arial Black"/>
            </a:endParaRPr>
          </a:p>
        </p:txBody>
      </p:sp>
      <p:sp>
        <p:nvSpPr>
          <p:cNvPr id="14" name="object 14"/>
          <p:cNvSpPr/>
          <p:nvPr/>
        </p:nvSpPr>
        <p:spPr>
          <a:xfrm>
            <a:off x="1050036" y="4602479"/>
            <a:ext cx="3587750" cy="1569720"/>
          </a:xfrm>
          <a:custGeom>
            <a:avLst/>
            <a:gdLst/>
            <a:ahLst/>
            <a:cxnLst/>
            <a:rect l="l" t="t" r="r" b="b"/>
            <a:pathLst>
              <a:path w="3587750" h="1569720">
                <a:moveTo>
                  <a:pt x="0" y="1569720"/>
                </a:moveTo>
                <a:lnTo>
                  <a:pt x="3587496" y="1569720"/>
                </a:lnTo>
                <a:lnTo>
                  <a:pt x="3587496" y="0"/>
                </a:lnTo>
                <a:lnTo>
                  <a:pt x="0" y="0"/>
                </a:lnTo>
                <a:lnTo>
                  <a:pt x="0" y="1569720"/>
                </a:lnTo>
                <a:close/>
              </a:path>
            </a:pathLst>
          </a:custGeom>
          <a:solidFill>
            <a:srgbClr val="D7D0C2"/>
          </a:solidFill>
        </p:spPr>
        <p:txBody>
          <a:bodyPr wrap="square" lIns="0" tIns="0" rIns="0" bIns="0" rtlCol="0"/>
          <a:lstStyle/>
          <a:p>
            <a:endParaRPr/>
          </a:p>
        </p:txBody>
      </p:sp>
      <p:sp>
        <p:nvSpPr>
          <p:cNvPr id="15" name="object 15"/>
          <p:cNvSpPr txBox="1"/>
          <p:nvPr/>
        </p:nvSpPr>
        <p:spPr>
          <a:xfrm>
            <a:off x="1279371" y="4743515"/>
            <a:ext cx="3179445" cy="1404487"/>
          </a:xfrm>
          <a:prstGeom prst="rect">
            <a:avLst/>
          </a:prstGeom>
        </p:spPr>
        <p:txBody>
          <a:bodyPr vert="horz" wrap="square" lIns="0" tIns="12700" rIns="0" bIns="0" rtlCol="0">
            <a:spAutoFit/>
          </a:bodyPr>
          <a:lstStyle/>
          <a:p>
            <a:pPr marL="12700" marR="5080">
              <a:lnSpc>
                <a:spcPct val="114999"/>
              </a:lnSpc>
              <a:spcBef>
                <a:spcPts val="100"/>
              </a:spcBef>
            </a:pPr>
            <a:r>
              <a:rPr lang="es-MX" sz="1600" spc="-5" dirty="0">
                <a:solidFill>
                  <a:srgbClr val="666666"/>
                </a:solidFill>
                <a:latin typeface="Arial"/>
                <a:cs typeface="Arial"/>
              </a:rPr>
              <a:t>Asignación de un </a:t>
            </a:r>
            <a:r>
              <a:rPr sz="1600" b="1" spc="-10" dirty="0" err="1">
                <a:solidFill>
                  <a:srgbClr val="666666"/>
                </a:solidFill>
                <a:latin typeface="Arial"/>
                <a:cs typeface="Arial"/>
              </a:rPr>
              <a:t>Representa</a:t>
            </a:r>
            <a:r>
              <a:rPr lang="es-MX" sz="1600" b="1" spc="-10" dirty="0" err="1">
                <a:solidFill>
                  <a:srgbClr val="666666"/>
                </a:solidFill>
                <a:latin typeface="Arial"/>
                <a:cs typeface="Arial"/>
              </a:rPr>
              <a:t>nte</a:t>
            </a:r>
            <a:r>
              <a:rPr lang="es-MX" sz="1600" b="1" spc="-10" dirty="0">
                <a:solidFill>
                  <a:srgbClr val="666666"/>
                </a:solidFill>
                <a:latin typeface="Arial"/>
                <a:cs typeface="Arial"/>
              </a:rPr>
              <a:t> de campo De OK </a:t>
            </a:r>
            <a:r>
              <a:rPr lang="es-MX" sz="1600" spc="-10" dirty="0">
                <a:solidFill>
                  <a:srgbClr val="666666"/>
                </a:solidFill>
                <a:latin typeface="Arial"/>
                <a:cs typeface="Arial"/>
              </a:rPr>
              <a:t>asignado para realizar visitas periódicas </a:t>
            </a:r>
            <a:r>
              <a:rPr lang="es-MX" sz="1600" b="1" spc="-10" dirty="0">
                <a:solidFill>
                  <a:srgbClr val="666666"/>
                </a:solidFill>
                <a:latin typeface="Arial"/>
                <a:cs typeface="Arial"/>
              </a:rPr>
              <a:t>no anunciadas </a:t>
            </a:r>
            <a:r>
              <a:rPr sz="1600" spc="-5" dirty="0">
                <a:solidFill>
                  <a:srgbClr val="666666"/>
                </a:solidFill>
                <a:latin typeface="Arial"/>
                <a:cs typeface="Arial"/>
              </a:rPr>
              <a:t>(</a:t>
            </a:r>
            <a:r>
              <a:rPr lang="es-MX" sz="1600" spc="-5" dirty="0">
                <a:solidFill>
                  <a:srgbClr val="666666"/>
                </a:solidFill>
                <a:latin typeface="Arial"/>
                <a:cs typeface="Arial"/>
              </a:rPr>
              <a:t>si </a:t>
            </a:r>
            <a:r>
              <a:rPr lang="es-MX" sz="1600" spc="-5" dirty="0" err="1">
                <a:solidFill>
                  <a:srgbClr val="666666"/>
                </a:solidFill>
                <a:latin typeface="Arial"/>
                <a:cs typeface="Arial"/>
              </a:rPr>
              <a:t>apl</a:t>
            </a:r>
            <a:r>
              <a:rPr sz="1600" spc="-5" dirty="0" err="1">
                <a:solidFill>
                  <a:srgbClr val="666666"/>
                </a:solidFill>
                <a:latin typeface="Arial"/>
                <a:cs typeface="Arial"/>
              </a:rPr>
              <a:t>ica</a:t>
            </a:r>
            <a:r>
              <a:rPr sz="1600" spc="-5" dirty="0">
                <a:solidFill>
                  <a:srgbClr val="666666"/>
                </a:solidFill>
                <a:latin typeface="Arial"/>
                <a:cs typeface="Arial"/>
              </a:rPr>
              <a:t>)</a:t>
            </a:r>
            <a:r>
              <a:rPr lang="es-MX" sz="1600" spc="-5" dirty="0">
                <a:solidFill>
                  <a:srgbClr val="666666"/>
                </a:solidFill>
                <a:latin typeface="Arial"/>
                <a:cs typeface="Arial"/>
              </a:rPr>
              <a:t> durante el transcurso del año</a:t>
            </a:r>
            <a:r>
              <a:rPr sz="1600" spc="-10" dirty="0">
                <a:solidFill>
                  <a:srgbClr val="666666"/>
                </a:solidFill>
                <a:latin typeface="Arial"/>
                <a:cs typeface="Arial"/>
              </a:rPr>
              <a:t>.</a:t>
            </a:r>
            <a:endParaRPr sz="1600" dirty="0">
              <a:latin typeface="Arial"/>
              <a:cs typeface="Arial"/>
            </a:endParaRPr>
          </a:p>
        </p:txBody>
      </p:sp>
      <p:sp>
        <p:nvSpPr>
          <p:cNvPr id="16" name="object 16"/>
          <p:cNvSpPr txBox="1"/>
          <p:nvPr/>
        </p:nvSpPr>
        <p:spPr>
          <a:xfrm>
            <a:off x="953820" y="4221860"/>
            <a:ext cx="449580" cy="788035"/>
          </a:xfrm>
          <a:prstGeom prst="rect">
            <a:avLst/>
          </a:prstGeom>
        </p:spPr>
        <p:txBody>
          <a:bodyPr vert="horz" wrap="square" lIns="0" tIns="12700" rIns="0" bIns="0" rtlCol="0">
            <a:spAutoFit/>
          </a:bodyPr>
          <a:lstStyle/>
          <a:p>
            <a:pPr marL="12700">
              <a:lnSpc>
                <a:spcPct val="100000"/>
              </a:lnSpc>
              <a:spcBef>
                <a:spcPts val="100"/>
              </a:spcBef>
            </a:pPr>
            <a:r>
              <a:rPr sz="5000" dirty="0">
                <a:solidFill>
                  <a:srgbClr val="098854"/>
                </a:solidFill>
                <a:latin typeface="Arial Black"/>
                <a:cs typeface="Arial Black"/>
              </a:rPr>
              <a:t>4</a:t>
            </a:r>
            <a:endParaRPr sz="5000">
              <a:latin typeface="Arial Black"/>
              <a:cs typeface="Arial Black"/>
            </a:endParaRPr>
          </a:p>
        </p:txBody>
      </p:sp>
      <p:sp>
        <p:nvSpPr>
          <p:cNvPr id="17" name="object 17"/>
          <p:cNvSpPr/>
          <p:nvPr/>
        </p:nvSpPr>
        <p:spPr>
          <a:xfrm>
            <a:off x="5298947" y="4602479"/>
            <a:ext cx="2914015" cy="1569720"/>
          </a:xfrm>
          <a:custGeom>
            <a:avLst/>
            <a:gdLst/>
            <a:ahLst/>
            <a:cxnLst/>
            <a:rect l="l" t="t" r="r" b="b"/>
            <a:pathLst>
              <a:path w="2914015" h="1569720">
                <a:moveTo>
                  <a:pt x="0" y="1569720"/>
                </a:moveTo>
                <a:lnTo>
                  <a:pt x="2913888" y="1569720"/>
                </a:lnTo>
                <a:lnTo>
                  <a:pt x="2913888" y="0"/>
                </a:lnTo>
                <a:lnTo>
                  <a:pt x="0" y="0"/>
                </a:lnTo>
                <a:lnTo>
                  <a:pt x="0" y="1569720"/>
                </a:lnTo>
                <a:close/>
              </a:path>
            </a:pathLst>
          </a:custGeom>
          <a:solidFill>
            <a:srgbClr val="D7D0C2"/>
          </a:solidFill>
        </p:spPr>
        <p:txBody>
          <a:bodyPr wrap="square" lIns="0" tIns="0" rIns="0" bIns="0" rtlCol="0"/>
          <a:lstStyle/>
          <a:p>
            <a:endParaRPr/>
          </a:p>
        </p:txBody>
      </p:sp>
      <p:sp>
        <p:nvSpPr>
          <p:cNvPr id="18" name="object 18"/>
          <p:cNvSpPr txBox="1"/>
          <p:nvPr/>
        </p:nvSpPr>
        <p:spPr>
          <a:xfrm>
            <a:off x="5748527" y="4836058"/>
            <a:ext cx="1795273" cy="838178"/>
          </a:xfrm>
          <a:prstGeom prst="rect">
            <a:avLst/>
          </a:prstGeom>
        </p:spPr>
        <p:txBody>
          <a:bodyPr vert="horz" wrap="square" lIns="0" tIns="12700" rIns="0" bIns="0" rtlCol="0">
            <a:spAutoFit/>
          </a:bodyPr>
          <a:lstStyle/>
          <a:p>
            <a:pPr marL="12700" marR="5080">
              <a:lnSpc>
                <a:spcPct val="114999"/>
              </a:lnSpc>
              <a:spcBef>
                <a:spcPts val="100"/>
              </a:spcBef>
            </a:pPr>
            <a:r>
              <a:rPr lang="es-MX" sz="1600" spc="-10" dirty="0">
                <a:solidFill>
                  <a:srgbClr val="666666"/>
                </a:solidFill>
                <a:latin typeface="Arial"/>
                <a:cs typeface="Arial"/>
              </a:rPr>
              <a:t>Emisión del </a:t>
            </a:r>
            <a:r>
              <a:rPr lang="en-US" sz="1600" b="1" spc="-5" dirty="0" err="1">
                <a:solidFill>
                  <a:srgbClr val="666666"/>
                </a:solidFill>
                <a:latin typeface="Arial"/>
                <a:cs typeface="Arial"/>
              </a:rPr>
              <a:t>certificado</a:t>
            </a:r>
            <a:r>
              <a:rPr lang="en-US" sz="1600" b="1" spc="-5" dirty="0">
                <a:solidFill>
                  <a:srgbClr val="666666"/>
                </a:solidFill>
                <a:latin typeface="Arial"/>
                <a:cs typeface="Arial"/>
              </a:rPr>
              <a:t>(s) </a:t>
            </a:r>
            <a:r>
              <a:rPr sz="1600" spc="-10" dirty="0">
                <a:solidFill>
                  <a:srgbClr val="666666"/>
                </a:solidFill>
                <a:latin typeface="Arial"/>
                <a:cs typeface="Arial"/>
              </a:rPr>
              <a:t> </a:t>
            </a:r>
            <a:r>
              <a:rPr sz="1600" b="1" spc="-10" dirty="0">
                <a:solidFill>
                  <a:srgbClr val="666666"/>
                </a:solidFill>
                <a:latin typeface="Arial"/>
                <a:cs typeface="Arial"/>
              </a:rPr>
              <a:t>OK</a:t>
            </a:r>
            <a:r>
              <a:rPr lang="es-MX" sz="1600" b="1" spc="-10" dirty="0">
                <a:solidFill>
                  <a:srgbClr val="666666"/>
                </a:solidFill>
                <a:latin typeface="Arial"/>
                <a:cs typeface="Arial"/>
              </a:rPr>
              <a:t> Kosher</a:t>
            </a:r>
            <a:endParaRPr sz="1600" dirty="0">
              <a:latin typeface="Arial"/>
              <a:cs typeface="Arial"/>
            </a:endParaRPr>
          </a:p>
        </p:txBody>
      </p:sp>
      <p:sp>
        <p:nvSpPr>
          <p:cNvPr id="19" name="object 19"/>
          <p:cNvSpPr txBox="1"/>
          <p:nvPr/>
        </p:nvSpPr>
        <p:spPr>
          <a:xfrm>
            <a:off x="5108575" y="4221860"/>
            <a:ext cx="449580" cy="788035"/>
          </a:xfrm>
          <a:prstGeom prst="rect">
            <a:avLst/>
          </a:prstGeom>
        </p:spPr>
        <p:txBody>
          <a:bodyPr vert="horz" wrap="square" lIns="0" tIns="12700" rIns="0" bIns="0" rtlCol="0">
            <a:spAutoFit/>
          </a:bodyPr>
          <a:lstStyle/>
          <a:p>
            <a:pPr marL="12700">
              <a:lnSpc>
                <a:spcPct val="100000"/>
              </a:lnSpc>
              <a:spcBef>
                <a:spcPts val="100"/>
              </a:spcBef>
            </a:pPr>
            <a:r>
              <a:rPr sz="5000" dirty="0">
                <a:solidFill>
                  <a:srgbClr val="098854"/>
                </a:solidFill>
                <a:latin typeface="Arial Black"/>
                <a:cs typeface="Arial Black"/>
              </a:rPr>
              <a:t>5</a:t>
            </a:r>
            <a:endParaRPr sz="5000">
              <a:latin typeface="Arial Black"/>
              <a:cs typeface="Arial Black"/>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EDEDED"/>
          </a:solidFill>
        </p:spPr>
        <p:txBody>
          <a:bodyPr wrap="square" lIns="0" tIns="0" rIns="0" bIns="0" rtlCol="0"/>
          <a:lstStyle/>
          <a:p>
            <a:endParaRPr/>
          </a:p>
        </p:txBody>
      </p:sp>
      <p:sp>
        <p:nvSpPr>
          <p:cNvPr id="3" name="object 3"/>
          <p:cNvSpPr txBox="1">
            <a:spLocks noGrp="1"/>
          </p:cNvSpPr>
          <p:nvPr>
            <p:ph type="title"/>
          </p:nvPr>
        </p:nvSpPr>
        <p:spPr>
          <a:xfrm>
            <a:off x="381000" y="449402"/>
            <a:ext cx="8534400" cy="1141979"/>
          </a:xfrm>
          <a:prstGeom prst="rect">
            <a:avLst/>
          </a:prstGeom>
        </p:spPr>
        <p:txBody>
          <a:bodyPr vert="horz" wrap="square" lIns="0" tIns="13335" rIns="0" bIns="0" rtlCol="0">
            <a:spAutoFit/>
          </a:bodyPr>
          <a:lstStyle/>
          <a:p>
            <a:pPr marL="12700">
              <a:lnSpc>
                <a:spcPts val="5260"/>
              </a:lnSpc>
              <a:spcBef>
                <a:spcPts val="105"/>
              </a:spcBef>
            </a:pPr>
            <a:r>
              <a:rPr lang="es-MX" sz="4000" spc="-5" dirty="0">
                <a:solidFill>
                  <a:srgbClr val="46895C"/>
                </a:solidFill>
              </a:rPr>
              <a:t>Cronograma de </a:t>
            </a:r>
            <a:r>
              <a:rPr sz="4000" dirty="0" err="1">
                <a:solidFill>
                  <a:srgbClr val="46895C"/>
                </a:solidFill>
              </a:rPr>
              <a:t>Certifica</a:t>
            </a:r>
            <a:r>
              <a:rPr lang="es-MX" sz="4000" dirty="0">
                <a:solidFill>
                  <a:srgbClr val="46895C"/>
                </a:solidFill>
              </a:rPr>
              <a:t>c</a:t>
            </a:r>
            <a:r>
              <a:rPr sz="4000" dirty="0" err="1">
                <a:solidFill>
                  <a:srgbClr val="46895C"/>
                </a:solidFill>
              </a:rPr>
              <a:t>i</a:t>
            </a:r>
            <a:r>
              <a:rPr lang="es-MX" sz="4000" dirty="0" err="1">
                <a:solidFill>
                  <a:srgbClr val="46895C"/>
                </a:solidFill>
              </a:rPr>
              <a:t>ó</a:t>
            </a:r>
            <a:r>
              <a:rPr sz="4000" dirty="0">
                <a:solidFill>
                  <a:srgbClr val="46895C"/>
                </a:solidFill>
              </a:rPr>
              <a:t>n</a:t>
            </a:r>
            <a:endParaRPr sz="4000" dirty="0"/>
          </a:p>
          <a:p>
            <a:pPr marL="12700">
              <a:lnSpc>
                <a:spcPts val="3520"/>
              </a:lnSpc>
            </a:pPr>
            <a:r>
              <a:rPr sz="2950" i="1" spc="-120" dirty="0">
                <a:solidFill>
                  <a:srgbClr val="7E7E7E"/>
                </a:solidFill>
                <a:latin typeface="Arial Black"/>
                <a:cs typeface="Arial Black"/>
              </a:rPr>
              <a:t>When </a:t>
            </a:r>
            <a:r>
              <a:rPr sz="2950" i="1" spc="-110" dirty="0">
                <a:solidFill>
                  <a:srgbClr val="7E7E7E"/>
                </a:solidFill>
                <a:latin typeface="Arial Black"/>
                <a:cs typeface="Arial Black"/>
              </a:rPr>
              <a:t>You Can </a:t>
            </a:r>
            <a:r>
              <a:rPr sz="2950" i="1" spc="-90" dirty="0">
                <a:solidFill>
                  <a:srgbClr val="7E7E7E"/>
                </a:solidFill>
                <a:latin typeface="Arial Black"/>
                <a:cs typeface="Arial Black"/>
              </a:rPr>
              <a:t>Start </a:t>
            </a:r>
            <a:r>
              <a:rPr sz="2950" i="1" spc="-100" dirty="0">
                <a:solidFill>
                  <a:srgbClr val="7E7E7E"/>
                </a:solidFill>
                <a:latin typeface="Arial Black"/>
                <a:cs typeface="Arial Black"/>
              </a:rPr>
              <a:t>Producing</a:t>
            </a:r>
            <a:r>
              <a:rPr sz="2950" i="1" spc="150" dirty="0">
                <a:solidFill>
                  <a:srgbClr val="7E7E7E"/>
                </a:solidFill>
                <a:latin typeface="Arial Black"/>
                <a:cs typeface="Arial Black"/>
              </a:rPr>
              <a:t> </a:t>
            </a:r>
            <a:r>
              <a:rPr sz="2950" i="1" spc="-105" dirty="0">
                <a:solidFill>
                  <a:srgbClr val="7E7E7E"/>
                </a:solidFill>
                <a:latin typeface="Arial Black"/>
                <a:cs typeface="Arial Black"/>
              </a:rPr>
              <a:t>Kosher</a:t>
            </a:r>
            <a:endParaRPr sz="2950" dirty="0">
              <a:latin typeface="Arial Black"/>
              <a:cs typeface="Arial Black"/>
            </a:endParaRPr>
          </a:p>
        </p:txBody>
      </p:sp>
      <p:sp>
        <p:nvSpPr>
          <p:cNvPr id="4" name="object 4"/>
          <p:cNvSpPr txBox="1"/>
          <p:nvPr/>
        </p:nvSpPr>
        <p:spPr>
          <a:xfrm>
            <a:off x="880668" y="2472689"/>
            <a:ext cx="4088129" cy="1962717"/>
          </a:xfrm>
          <a:prstGeom prst="rect">
            <a:avLst/>
          </a:prstGeom>
        </p:spPr>
        <p:txBody>
          <a:bodyPr vert="horz" wrap="square" lIns="0" tIns="13335" rIns="0" bIns="0" rtlCol="0">
            <a:spAutoFit/>
          </a:bodyPr>
          <a:lstStyle/>
          <a:p>
            <a:pPr marL="12700" marR="5080">
              <a:lnSpc>
                <a:spcPct val="100000"/>
              </a:lnSpc>
              <a:spcBef>
                <a:spcPts val="105"/>
              </a:spcBef>
            </a:pPr>
            <a:r>
              <a:rPr lang="es-MX" sz="2000" dirty="0">
                <a:solidFill>
                  <a:srgbClr val="666666"/>
                </a:solidFill>
                <a:latin typeface="Arial"/>
                <a:cs typeface="Arial"/>
              </a:rPr>
              <a:t>Nuestro objetivo es </a:t>
            </a:r>
            <a:r>
              <a:rPr lang="es-MX" sz="2000" b="1" dirty="0">
                <a:solidFill>
                  <a:srgbClr val="666666"/>
                </a:solidFill>
                <a:latin typeface="Arial"/>
                <a:cs typeface="Arial"/>
              </a:rPr>
              <a:t>certificar dentro de</a:t>
            </a:r>
            <a:r>
              <a:rPr sz="2000" b="1" dirty="0">
                <a:solidFill>
                  <a:srgbClr val="666666"/>
                </a:solidFill>
                <a:latin typeface="Arial"/>
                <a:cs typeface="Arial"/>
              </a:rPr>
              <a:t> 4-6</a:t>
            </a:r>
            <a:r>
              <a:rPr sz="2000" b="1" spc="-85" dirty="0">
                <a:solidFill>
                  <a:srgbClr val="666666"/>
                </a:solidFill>
                <a:latin typeface="Arial"/>
                <a:cs typeface="Arial"/>
              </a:rPr>
              <a:t> </a:t>
            </a:r>
            <a:r>
              <a:rPr lang="es-MX" sz="2000" b="1" spc="-85" dirty="0">
                <a:solidFill>
                  <a:srgbClr val="666666"/>
                </a:solidFill>
                <a:latin typeface="Arial"/>
                <a:cs typeface="Arial"/>
              </a:rPr>
              <a:t>semana</a:t>
            </a:r>
            <a:r>
              <a:rPr sz="2000" b="1" spc="5" dirty="0">
                <a:solidFill>
                  <a:srgbClr val="666666"/>
                </a:solidFill>
                <a:latin typeface="Arial"/>
                <a:cs typeface="Arial"/>
              </a:rPr>
              <a:t>s</a:t>
            </a:r>
            <a:r>
              <a:rPr sz="2000" spc="5" dirty="0">
                <a:solidFill>
                  <a:srgbClr val="666666"/>
                </a:solidFill>
                <a:latin typeface="Arial"/>
                <a:cs typeface="Arial"/>
              </a:rPr>
              <a:t>.</a:t>
            </a:r>
            <a:endParaRPr sz="2000" dirty="0">
              <a:latin typeface="Arial"/>
              <a:cs typeface="Arial"/>
            </a:endParaRPr>
          </a:p>
          <a:p>
            <a:pPr marL="12700" marR="45085">
              <a:lnSpc>
                <a:spcPct val="100000"/>
              </a:lnSpc>
              <a:spcBef>
                <a:spcPts val="790"/>
              </a:spcBef>
            </a:pPr>
            <a:r>
              <a:rPr sz="2000" dirty="0">
                <a:solidFill>
                  <a:srgbClr val="666666"/>
                </a:solidFill>
                <a:latin typeface="Arial"/>
                <a:cs typeface="Arial"/>
              </a:rPr>
              <a:t>Factor</a:t>
            </a:r>
            <a:r>
              <a:rPr lang="es-MX" sz="2000" dirty="0">
                <a:solidFill>
                  <a:srgbClr val="666666"/>
                </a:solidFill>
                <a:latin typeface="Arial"/>
                <a:cs typeface="Arial"/>
              </a:rPr>
              <a:t>e</a:t>
            </a:r>
            <a:r>
              <a:rPr sz="2000" dirty="0">
                <a:solidFill>
                  <a:srgbClr val="666666"/>
                </a:solidFill>
                <a:latin typeface="Arial"/>
                <a:cs typeface="Arial"/>
              </a:rPr>
              <a:t>s </a:t>
            </a:r>
            <a:r>
              <a:rPr lang="es-MX" sz="2000" dirty="0">
                <a:solidFill>
                  <a:srgbClr val="666666"/>
                </a:solidFill>
                <a:latin typeface="Arial"/>
                <a:cs typeface="Arial"/>
              </a:rPr>
              <a:t>que pueden </a:t>
            </a:r>
            <a:r>
              <a:rPr sz="2000" dirty="0" err="1">
                <a:solidFill>
                  <a:srgbClr val="666666"/>
                </a:solidFill>
                <a:latin typeface="Arial"/>
                <a:cs typeface="Arial"/>
              </a:rPr>
              <a:t>afect</a:t>
            </a:r>
            <a:r>
              <a:rPr lang="es-MX" sz="2000" dirty="0">
                <a:solidFill>
                  <a:srgbClr val="666666"/>
                </a:solidFill>
                <a:latin typeface="Arial"/>
                <a:cs typeface="Arial"/>
              </a:rPr>
              <a:t>ar el tiempo, incluyen la fecha de la visita inicial y la recepción de la documentación</a:t>
            </a:r>
            <a:r>
              <a:rPr sz="2000" dirty="0">
                <a:solidFill>
                  <a:srgbClr val="666666"/>
                </a:solidFill>
                <a:latin typeface="Arial"/>
                <a:cs typeface="Arial"/>
              </a:rPr>
              <a:t>.</a:t>
            </a:r>
            <a:endParaRPr sz="2000" dirty="0">
              <a:latin typeface="Arial"/>
              <a:cs typeface="Arial"/>
            </a:endParaRPr>
          </a:p>
        </p:txBody>
      </p:sp>
      <p:sp>
        <p:nvSpPr>
          <p:cNvPr id="5" name="object 5"/>
          <p:cNvSpPr/>
          <p:nvPr/>
        </p:nvSpPr>
        <p:spPr>
          <a:xfrm>
            <a:off x="0" y="5839205"/>
            <a:ext cx="9144000" cy="0"/>
          </a:xfrm>
          <a:custGeom>
            <a:avLst/>
            <a:gdLst/>
            <a:ahLst/>
            <a:cxnLst/>
            <a:rect l="l" t="t" r="r" b="b"/>
            <a:pathLst>
              <a:path w="9144000">
                <a:moveTo>
                  <a:pt x="0" y="0"/>
                </a:moveTo>
                <a:lnTo>
                  <a:pt x="9143999" y="0"/>
                </a:lnTo>
              </a:path>
            </a:pathLst>
          </a:custGeom>
          <a:ln w="38100">
            <a:solidFill>
              <a:srgbClr val="46895C"/>
            </a:solidFill>
          </a:ln>
        </p:spPr>
        <p:txBody>
          <a:bodyPr wrap="square" lIns="0" tIns="0" rIns="0" bIns="0" rtlCol="0"/>
          <a:lstStyle/>
          <a:p>
            <a:endParaRPr/>
          </a:p>
        </p:txBody>
      </p:sp>
      <p:sp>
        <p:nvSpPr>
          <p:cNvPr id="6" name="object 6"/>
          <p:cNvSpPr/>
          <p:nvPr/>
        </p:nvSpPr>
        <p:spPr>
          <a:xfrm>
            <a:off x="1338072" y="5708903"/>
            <a:ext cx="228600" cy="230124"/>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2628900" y="5708903"/>
            <a:ext cx="228600" cy="230124"/>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3768852" y="5708903"/>
            <a:ext cx="230124" cy="230124"/>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5059679" y="5708903"/>
            <a:ext cx="228600" cy="230124"/>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6234684" y="5708903"/>
            <a:ext cx="228600" cy="230124"/>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7523988" y="5708903"/>
            <a:ext cx="230123" cy="230124"/>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5560720" y="1975269"/>
            <a:ext cx="2720949" cy="273897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EDEDED"/>
          </a:solidFill>
        </p:spPr>
        <p:txBody>
          <a:bodyPr wrap="square" lIns="0" tIns="0" rIns="0" bIns="0" rtlCol="0"/>
          <a:lstStyle/>
          <a:p>
            <a:endParaRPr/>
          </a:p>
        </p:txBody>
      </p:sp>
      <p:sp>
        <p:nvSpPr>
          <p:cNvPr id="3" name="object 3"/>
          <p:cNvSpPr txBox="1"/>
          <p:nvPr/>
        </p:nvSpPr>
        <p:spPr>
          <a:xfrm>
            <a:off x="827633" y="2814066"/>
            <a:ext cx="6936740" cy="2711640"/>
          </a:xfrm>
          <a:prstGeom prst="rect">
            <a:avLst/>
          </a:prstGeom>
        </p:spPr>
        <p:txBody>
          <a:bodyPr vert="horz" wrap="square" lIns="0" tIns="13335" rIns="0" bIns="0" rtlCol="0">
            <a:spAutoFit/>
          </a:bodyPr>
          <a:lstStyle/>
          <a:p>
            <a:pPr marL="12700" marR="119380">
              <a:lnSpc>
                <a:spcPct val="100000"/>
              </a:lnSpc>
              <a:spcBef>
                <a:spcPts val="105"/>
              </a:spcBef>
            </a:pPr>
            <a:r>
              <a:rPr lang="es-MX" sz="2000" dirty="0">
                <a:solidFill>
                  <a:srgbClr val="666666"/>
                </a:solidFill>
                <a:latin typeface="Arial"/>
                <a:cs typeface="Arial"/>
              </a:rPr>
              <a:t>Le proporcionaremos el archivo de alta resolución de nuestra marca de certificación, para que pueda aprovechar al </a:t>
            </a:r>
            <a:r>
              <a:rPr lang="es-MX" sz="2000" b="1" dirty="0">
                <a:solidFill>
                  <a:srgbClr val="666666"/>
                </a:solidFill>
                <a:latin typeface="Arial"/>
                <a:cs typeface="Arial"/>
              </a:rPr>
              <a:t>máximo la exhibición de su certificación Kosher.</a:t>
            </a:r>
            <a:endParaRPr sz="2000" b="1" dirty="0">
              <a:latin typeface="Arial"/>
              <a:cs typeface="Arial"/>
            </a:endParaRPr>
          </a:p>
          <a:p>
            <a:pPr>
              <a:lnSpc>
                <a:spcPct val="100000"/>
              </a:lnSpc>
            </a:pPr>
            <a:endParaRPr sz="2200" dirty="0">
              <a:latin typeface="Arial"/>
              <a:cs typeface="Arial"/>
            </a:endParaRPr>
          </a:p>
          <a:p>
            <a:pPr marL="12700" marR="5080">
              <a:lnSpc>
                <a:spcPct val="100000"/>
              </a:lnSpc>
              <a:spcBef>
                <a:spcPts val="1550"/>
              </a:spcBef>
            </a:pPr>
            <a:r>
              <a:rPr lang="es-MX" sz="2000" dirty="0">
                <a:solidFill>
                  <a:srgbClr val="666666"/>
                </a:solidFill>
                <a:latin typeface="Arial"/>
                <a:cs typeface="Arial"/>
              </a:rPr>
              <a:t>Todas las etiquetas de los productos terminados deben coincidir con los certificados Kosher emitidos a su empresa, para garantizar la</a:t>
            </a:r>
            <a:r>
              <a:rPr lang="es-MX" sz="2000" b="1" dirty="0">
                <a:solidFill>
                  <a:srgbClr val="666666"/>
                </a:solidFill>
                <a:latin typeface="Arial"/>
                <a:cs typeface="Arial"/>
              </a:rPr>
              <a:t> precisión y la claridad hacia el consumidor.</a:t>
            </a:r>
            <a:endParaRPr sz="2000" b="1" dirty="0">
              <a:latin typeface="Arial"/>
              <a:cs typeface="Arial"/>
            </a:endParaRPr>
          </a:p>
        </p:txBody>
      </p:sp>
      <p:sp>
        <p:nvSpPr>
          <p:cNvPr id="4" name="object 4"/>
          <p:cNvSpPr txBox="1"/>
          <p:nvPr/>
        </p:nvSpPr>
        <p:spPr>
          <a:xfrm>
            <a:off x="827938" y="578256"/>
            <a:ext cx="7285990" cy="324448"/>
          </a:xfrm>
          <a:prstGeom prst="rect">
            <a:avLst/>
          </a:prstGeom>
        </p:spPr>
        <p:txBody>
          <a:bodyPr vert="horz" wrap="square" lIns="0" tIns="16510" rIns="0" bIns="0" rtlCol="0">
            <a:spAutoFit/>
          </a:bodyPr>
          <a:lstStyle/>
          <a:p>
            <a:pPr marL="12700">
              <a:lnSpc>
                <a:spcPct val="100000"/>
              </a:lnSpc>
              <a:spcBef>
                <a:spcPts val="130"/>
              </a:spcBef>
            </a:pPr>
            <a:r>
              <a:rPr sz="2000" i="1" spc="-70" dirty="0" err="1">
                <a:solidFill>
                  <a:srgbClr val="7E7E7E"/>
                </a:solidFill>
                <a:latin typeface="Arial Black"/>
                <a:cs typeface="Arial Black"/>
              </a:rPr>
              <a:t>Maximi</a:t>
            </a:r>
            <a:r>
              <a:rPr lang="es-MX" sz="2000" i="1" spc="-70" dirty="0">
                <a:solidFill>
                  <a:srgbClr val="7E7E7E"/>
                </a:solidFill>
                <a:latin typeface="Arial Black"/>
                <a:cs typeface="Arial Black"/>
              </a:rPr>
              <a:t>ce su i</a:t>
            </a:r>
            <a:r>
              <a:rPr sz="2000" i="1" spc="-70" dirty="0" err="1">
                <a:solidFill>
                  <a:srgbClr val="7E7E7E"/>
                </a:solidFill>
                <a:latin typeface="Arial Black"/>
                <a:cs typeface="Arial Black"/>
              </a:rPr>
              <a:t>nve</a:t>
            </a:r>
            <a:r>
              <a:rPr lang="es-MX" sz="2000" i="1" spc="-70" dirty="0" err="1">
                <a:solidFill>
                  <a:srgbClr val="7E7E7E"/>
                </a:solidFill>
                <a:latin typeface="Arial Black"/>
                <a:cs typeface="Arial Black"/>
              </a:rPr>
              <a:t>rsión</a:t>
            </a:r>
            <a:r>
              <a:rPr lang="es-MX" sz="2000" i="1" spc="-70" dirty="0">
                <a:solidFill>
                  <a:srgbClr val="7E7E7E"/>
                </a:solidFill>
                <a:latin typeface="Arial Black"/>
                <a:cs typeface="Arial Black"/>
              </a:rPr>
              <a:t> en productos Kosher utilizando</a:t>
            </a:r>
            <a:r>
              <a:rPr lang="en-US" sz="2000" i="1" spc="-70" dirty="0">
                <a:solidFill>
                  <a:srgbClr val="7E7E7E"/>
                </a:solidFill>
                <a:latin typeface="Arial Black"/>
                <a:cs typeface="Arial Black"/>
              </a:rPr>
              <a:t>:</a:t>
            </a:r>
            <a:endParaRPr sz="2000" dirty="0">
              <a:latin typeface="Arial Black"/>
              <a:cs typeface="Arial Black"/>
            </a:endParaRPr>
          </a:p>
        </p:txBody>
      </p:sp>
      <p:sp>
        <p:nvSpPr>
          <p:cNvPr id="5" name="object 5"/>
          <p:cNvSpPr txBox="1">
            <a:spLocks noGrp="1"/>
          </p:cNvSpPr>
          <p:nvPr>
            <p:ph type="title"/>
          </p:nvPr>
        </p:nvSpPr>
        <p:spPr>
          <a:xfrm>
            <a:off x="827938" y="943432"/>
            <a:ext cx="7304405" cy="1136208"/>
          </a:xfrm>
          <a:prstGeom prst="rect">
            <a:avLst/>
          </a:prstGeom>
        </p:spPr>
        <p:txBody>
          <a:bodyPr vert="horz" wrap="square" lIns="0" tIns="12700" rIns="0" bIns="0" rtlCol="0">
            <a:spAutoFit/>
          </a:bodyPr>
          <a:lstStyle/>
          <a:p>
            <a:pPr marL="12700">
              <a:lnSpc>
                <a:spcPct val="100000"/>
              </a:lnSpc>
              <a:spcBef>
                <a:spcPts val="100"/>
              </a:spcBef>
            </a:pPr>
            <a:r>
              <a:rPr sz="4800" dirty="0" err="1">
                <a:solidFill>
                  <a:srgbClr val="46895C"/>
                </a:solidFill>
              </a:rPr>
              <a:t>Revi</a:t>
            </a:r>
            <a:r>
              <a:rPr lang="en-US" sz="4800" dirty="0" err="1">
                <a:solidFill>
                  <a:srgbClr val="46895C"/>
                </a:solidFill>
              </a:rPr>
              <a:t>si</a:t>
            </a:r>
            <a:r>
              <a:rPr lang="es-MX" sz="4800" dirty="0" err="1">
                <a:solidFill>
                  <a:srgbClr val="46895C"/>
                </a:solidFill>
              </a:rPr>
              <a:t>ón</a:t>
            </a:r>
            <a:r>
              <a:rPr lang="es-MX" sz="4800" dirty="0">
                <a:solidFill>
                  <a:srgbClr val="46895C"/>
                </a:solidFill>
              </a:rPr>
              <a:t> de Etiquetas</a:t>
            </a:r>
            <a:br>
              <a:rPr lang="es-MX" sz="4800" dirty="0">
                <a:solidFill>
                  <a:srgbClr val="46895C"/>
                </a:solidFill>
              </a:rPr>
            </a:br>
            <a:r>
              <a:rPr lang="es-MX" sz="2500" i="1" spc="-75" dirty="0">
                <a:solidFill>
                  <a:srgbClr val="46895C"/>
                </a:solidFill>
              </a:rPr>
              <a:t>Para tu v</a:t>
            </a:r>
            <a:r>
              <a:rPr sz="2500" i="1" spc="-70" dirty="0">
                <a:solidFill>
                  <a:srgbClr val="46895C"/>
                </a:solidFill>
                <a:latin typeface="Arial Black"/>
                <a:cs typeface="Arial Black"/>
              </a:rPr>
              <a:t>e</a:t>
            </a:r>
            <a:r>
              <a:rPr lang="es-MX" sz="2500" i="1" spc="-70" dirty="0" err="1">
                <a:solidFill>
                  <a:srgbClr val="46895C"/>
                </a:solidFill>
                <a:latin typeface="Arial Black"/>
                <a:cs typeface="Arial Black"/>
              </a:rPr>
              <a:t>neficio</a:t>
            </a:r>
            <a:endParaRPr sz="2500" dirty="0">
              <a:latin typeface="Arial Black"/>
              <a:cs typeface="Arial Black"/>
            </a:endParaRPr>
          </a:p>
        </p:txBody>
      </p:sp>
      <p:sp>
        <p:nvSpPr>
          <p:cNvPr id="6" name="object 6"/>
          <p:cNvSpPr/>
          <p:nvPr/>
        </p:nvSpPr>
        <p:spPr>
          <a:xfrm>
            <a:off x="8287511" y="6056376"/>
            <a:ext cx="563879" cy="56083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EDEDED"/>
          </a:solidFill>
        </p:spPr>
        <p:txBody>
          <a:bodyPr wrap="square" lIns="0" tIns="0" rIns="0" bIns="0" rtlCol="0"/>
          <a:lstStyle/>
          <a:p>
            <a:endParaRPr/>
          </a:p>
        </p:txBody>
      </p:sp>
      <p:sp>
        <p:nvSpPr>
          <p:cNvPr id="3" name="object 3"/>
          <p:cNvSpPr txBox="1"/>
          <p:nvPr/>
        </p:nvSpPr>
        <p:spPr>
          <a:xfrm>
            <a:off x="492658" y="2428805"/>
            <a:ext cx="4819650" cy="2469906"/>
          </a:xfrm>
          <a:prstGeom prst="rect">
            <a:avLst/>
          </a:prstGeom>
        </p:spPr>
        <p:txBody>
          <a:bodyPr vert="horz" wrap="square" lIns="0" tIns="58419" rIns="0" bIns="0" rtlCol="0">
            <a:spAutoFit/>
          </a:bodyPr>
          <a:lstStyle/>
          <a:p>
            <a:pPr marL="367665" indent="-355600">
              <a:lnSpc>
                <a:spcPct val="100000"/>
              </a:lnSpc>
              <a:spcBef>
                <a:spcPts val="459"/>
              </a:spcBef>
              <a:buChar char="●"/>
              <a:tabLst>
                <a:tab pos="367665" algn="l"/>
                <a:tab pos="368300" algn="l"/>
              </a:tabLst>
            </a:pPr>
            <a:r>
              <a:rPr sz="2000" dirty="0" err="1">
                <a:solidFill>
                  <a:srgbClr val="585858"/>
                </a:solidFill>
                <a:latin typeface="Arial"/>
                <a:cs typeface="Arial"/>
              </a:rPr>
              <a:t>Proces</a:t>
            </a:r>
            <a:r>
              <a:rPr lang="es-MX" sz="2000" dirty="0">
                <a:solidFill>
                  <a:srgbClr val="585858"/>
                </a:solidFill>
                <a:latin typeface="Arial"/>
                <a:cs typeface="Arial"/>
              </a:rPr>
              <a:t>o de solicitud y revisión</a:t>
            </a:r>
            <a:r>
              <a:rPr sz="2000" dirty="0">
                <a:solidFill>
                  <a:srgbClr val="585858"/>
                </a:solidFill>
                <a:latin typeface="Arial"/>
                <a:cs typeface="Arial"/>
              </a:rPr>
              <a:t>:</a:t>
            </a:r>
            <a:endParaRPr sz="2000" dirty="0">
              <a:latin typeface="Arial"/>
              <a:cs typeface="Arial"/>
            </a:endParaRPr>
          </a:p>
          <a:p>
            <a:pPr marL="367665" indent="-355600">
              <a:lnSpc>
                <a:spcPct val="100000"/>
              </a:lnSpc>
              <a:spcBef>
                <a:spcPts val="365"/>
              </a:spcBef>
              <a:buChar char="●"/>
              <a:tabLst>
                <a:tab pos="367665" algn="l"/>
                <a:tab pos="368300" algn="l"/>
              </a:tabLst>
            </a:pPr>
            <a:r>
              <a:rPr lang="es-MX" sz="2000" dirty="0">
                <a:solidFill>
                  <a:srgbClr val="585858"/>
                </a:solidFill>
                <a:latin typeface="Arial"/>
                <a:cs typeface="Arial"/>
              </a:rPr>
              <a:t>Tarifas de </a:t>
            </a:r>
            <a:r>
              <a:rPr sz="2000" dirty="0" err="1">
                <a:solidFill>
                  <a:srgbClr val="585858"/>
                </a:solidFill>
                <a:latin typeface="Arial"/>
                <a:cs typeface="Arial"/>
              </a:rPr>
              <a:t>Certifica</a:t>
            </a:r>
            <a:r>
              <a:rPr lang="es-MX" sz="2000" dirty="0">
                <a:solidFill>
                  <a:srgbClr val="585858"/>
                </a:solidFill>
                <a:latin typeface="Arial"/>
                <a:cs typeface="Arial"/>
              </a:rPr>
              <a:t>c</a:t>
            </a:r>
            <a:r>
              <a:rPr sz="2000" dirty="0" err="1">
                <a:solidFill>
                  <a:srgbClr val="585858"/>
                </a:solidFill>
                <a:latin typeface="Arial"/>
                <a:cs typeface="Arial"/>
              </a:rPr>
              <a:t>i</a:t>
            </a:r>
            <a:r>
              <a:rPr lang="es-MX" sz="2000" dirty="0" err="1">
                <a:solidFill>
                  <a:srgbClr val="585858"/>
                </a:solidFill>
                <a:latin typeface="Arial"/>
                <a:cs typeface="Arial"/>
              </a:rPr>
              <a:t>ó</a:t>
            </a:r>
            <a:r>
              <a:rPr sz="2000" dirty="0">
                <a:solidFill>
                  <a:srgbClr val="585858"/>
                </a:solidFill>
                <a:latin typeface="Arial"/>
                <a:cs typeface="Arial"/>
              </a:rPr>
              <a:t>n:</a:t>
            </a:r>
            <a:endParaRPr sz="2000" dirty="0">
              <a:latin typeface="Arial"/>
              <a:cs typeface="Arial"/>
            </a:endParaRPr>
          </a:p>
          <a:p>
            <a:pPr marL="367665" indent="-355600">
              <a:lnSpc>
                <a:spcPct val="100000"/>
              </a:lnSpc>
              <a:spcBef>
                <a:spcPts val="360"/>
              </a:spcBef>
              <a:buChar char="●"/>
              <a:tabLst>
                <a:tab pos="367665" algn="l"/>
                <a:tab pos="368300" algn="l"/>
              </a:tabLst>
            </a:pPr>
            <a:r>
              <a:rPr sz="2000" dirty="0">
                <a:solidFill>
                  <a:srgbClr val="585858"/>
                </a:solidFill>
                <a:latin typeface="Arial"/>
                <a:cs typeface="Arial"/>
              </a:rPr>
              <a:t>Inspec</a:t>
            </a:r>
            <a:r>
              <a:rPr lang="es-MX" sz="2000" dirty="0">
                <a:solidFill>
                  <a:srgbClr val="585858"/>
                </a:solidFill>
                <a:latin typeface="Arial"/>
                <a:cs typeface="Arial"/>
              </a:rPr>
              <a:t>c</a:t>
            </a:r>
            <a:r>
              <a:rPr sz="2000" dirty="0">
                <a:solidFill>
                  <a:srgbClr val="585858"/>
                </a:solidFill>
                <a:latin typeface="Arial"/>
                <a:cs typeface="Arial"/>
              </a:rPr>
              <a:t>ion</a:t>
            </a:r>
            <a:r>
              <a:rPr lang="es-MX" sz="2000" dirty="0">
                <a:solidFill>
                  <a:srgbClr val="585858"/>
                </a:solidFill>
                <a:latin typeface="Arial"/>
                <a:cs typeface="Arial"/>
              </a:rPr>
              <a:t>e</a:t>
            </a:r>
            <a:r>
              <a:rPr sz="2000" dirty="0">
                <a:solidFill>
                  <a:srgbClr val="585858"/>
                </a:solidFill>
                <a:latin typeface="Arial"/>
                <a:cs typeface="Arial"/>
              </a:rPr>
              <a:t>s </a:t>
            </a:r>
            <a:r>
              <a:rPr lang="es-MX" sz="2000" dirty="0">
                <a:solidFill>
                  <a:srgbClr val="585858"/>
                </a:solidFill>
                <a:latin typeface="Arial"/>
                <a:cs typeface="Arial"/>
              </a:rPr>
              <a:t>y </a:t>
            </a:r>
            <a:r>
              <a:rPr sz="2000" dirty="0">
                <a:solidFill>
                  <a:srgbClr val="585858"/>
                </a:solidFill>
                <a:latin typeface="Arial"/>
                <a:cs typeface="Arial"/>
              </a:rPr>
              <a:t>Audit</a:t>
            </a:r>
            <a:r>
              <a:rPr lang="es-MX" sz="2000" dirty="0" err="1">
                <a:solidFill>
                  <a:srgbClr val="585858"/>
                </a:solidFill>
                <a:latin typeface="Arial"/>
                <a:cs typeface="Arial"/>
              </a:rPr>
              <a:t>oria</a:t>
            </a:r>
            <a:r>
              <a:rPr sz="2000" dirty="0">
                <a:solidFill>
                  <a:srgbClr val="585858"/>
                </a:solidFill>
                <a:latin typeface="Arial"/>
                <a:cs typeface="Arial"/>
              </a:rPr>
              <a:t>s:</a:t>
            </a:r>
            <a:endParaRPr sz="2000" dirty="0">
              <a:latin typeface="Arial"/>
              <a:cs typeface="Arial"/>
            </a:endParaRPr>
          </a:p>
          <a:p>
            <a:pPr marL="367665" indent="-355600">
              <a:lnSpc>
                <a:spcPct val="100000"/>
              </a:lnSpc>
              <a:spcBef>
                <a:spcPts val="360"/>
              </a:spcBef>
              <a:buChar char="●"/>
              <a:tabLst>
                <a:tab pos="367665" algn="l"/>
                <a:tab pos="368300" algn="l"/>
              </a:tabLst>
            </a:pPr>
            <a:r>
              <a:rPr lang="es-MX" sz="2000" dirty="0">
                <a:solidFill>
                  <a:srgbClr val="585858"/>
                </a:solidFill>
                <a:latin typeface="Arial"/>
                <a:cs typeface="Arial"/>
              </a:rPr>
              <a:t>Verificación de </a:t>
            </a:r>
            <a:r>
              <a:rPr sz="2000" dirty="0">
                <a:solidFill>
                  <a:srgbClr val="585858"/>
                </a:solidFill>
                <a:latin typeface="Arial"/>
                <a:cs typeface="Arial"/>
              </a:rPr>
              <a:t>Ingredient</a:t>
            </a:r>
            <a:r>
              <a:rPr lang="es-MX" sz="2000" dirty="0">
                <a:solidFill>
                  <a:srgbClr val="585858"/>
                </a:solidFill>
                <a:latin typeface="Arial"/>
                <a:cs typeface="Arial"/>
              </a:rPr>
              <a:t>es</a:t>
            </a:r>
            <a:r>
              <a:rPr sz="2000" dirty="0">
                <a:solidFill>
                  <a:srgbClr val="585858"/>
                </a:solidFill>
                <a:latin typeface="Arial"/>
                <a:cs typeface="Arial"/>
              </a:rPr>
              <a:t> </a:t>
            </a:r>
            <a:r>
              <a:rPr lang="es-MX" sz="2000" dirty="0">
                <a:solidFill>
                  <a:srgbClr val="585858"/>
                </a:solidFill>
                <a:latin typeface="Arial"/>
                <a:cs typeface="Arial"/>
              </a:rPr>
              <a:t>y Proveedores</a:t>
            </a:r>
            <a:r>
              <a:rPr sz="2000" dirty="0">
                <a:solidFill>
                  <a:srgbClr val="585858"/>
                </a:solidFill>
                <a:latin typeface="Arial"/>
                <a:cs typeface="Arial"/>
              </a:rPr>
              <a:t>:</a:t>
            </a:r>
            <a:endParaRPr sz="2000" dirty="0">
              <a:latin typeface="Arial"/>
              <a:cs typeface="Arial"/>
            </a:endParaRPr>
          </a:p>
          <a:p>
            <a:pPr marL="367665" indent="-355600">
              <a:lnSpc>
                <a:spcPct val="100000"/>
              </a:lnSpc>
              <a:spcBef>
                <a:spcPts val="360"/>
              </a:spcBef>
              <a:buChar char="●"/>
              <a:tabLst>
                <a:tab pos="367665" algn="l"/>
                <a:tab pos="368300" algn="l"/>
              </a:tabLst>
            </a:pPr>
            <a:r>
              <a:rPr lang="es-MX" sz="2000" dirty="0">
                <a:solidFill>
                  <a:srgbClr val="585858"/>
                </a:solidFill>
                <a:latin typeface="Arial"/>
                <a:cs typeface="Arial"/>
              </a:rPr>
              <a:t>Requisitos de etiquetado y empaque</a:t>
            </a:r>
            <a:r>
              <a:rPr sz="2000" dirty="0">
                <a:solidFill>
                  <a:srgbClr val="585858"/>
                </a:solidFill>
                <a:latin typeface="Arial"/>
                <a:cs typeface="Arial"/>
              </a:rPr>
              <a:t>:</a:t>
            </a:r>
            <a:endParaRPr sz="2000" dirty="0">
              <a:latin typeface="Arial"/>
              <a:cs typeface="Arial"/>
            </a:endParaRPr>
          </a:p>
          <a:p>
            <a:pPr marL="367665" indent="-355600">
              <a:lnSpc>
                <a:spcPct val="100000"/>
              </a:lnSpc>
              <a:spcBef>
                <a:spcPts val="360"/>
              </a:spcBef>
              <a:buChar char="●"/>
              <a:tabLst>
                <a:tab pos="367665" algn="l"/>
                <a:tab pos="368300" algn="l"/>
              </a:tabLst>
            </a:pPr>
            <a:r>
              <a:rPr sz="2000" dirty="0" err="1">
                <a:solidFill>
                  <a:srgbClr val="585858"/>
                </a:solidFill>
                <a:latin typeface="Arial"/>
                <a:cs typeface="Arial"/>
              </a:rPr>
              <a:t>Compli</a:t>
            </a:r>
            <a:r>
              <a:rPr lang="es-MX" sz="2000" dirty="0">
                <a:solidFill>
                  <a:srgbClr val="585858"/>
                </a:solidFill>
                <a:latin typeface="Arial"/>
                <a:cs typeface="Arial"/>
              </a:rPr>
              <a:t>miento continuo</a:t>
            </a:r>
            <a:r>
              <a:rPr sz="2000" dirty="0">
                <a:solidFill>
                  <a:srgbClr val="585858"/>
                </a:solidFill>
                <a:latin typeface="Arial"/>
                <a:cs typeface="Arial"/>
              </a:rPr>
              <a:t>:</a:t>
            </a:r>
            <a:endParaRPr sz="2000" dirty="0">
              <a:latin typeface="Arial"/>
              <a:cs typeface="Arial"/>
            </a:endParaRPr>
          </a:p>
        </p:txBody>
      </p:sp>
      <p:sp>
        <p:nvSpPr>
          <p:cNvPr id="4" name="object 4"/>
          <p:cNvSpPr/>
          <p:nvPr/>
        </p:nvSpPr>
        <p:spPr>
          <a:xfrm>
            <a:off x="4267200" y="3054095"/>
            <a:ext cx="4876799" cy="3803900"/>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466140" y="695909"/>
            <a:ext cx="7992060" cy="1241365"/>
          </a:xfrm>
          <a:prstGeom prst="rect">
            <a:avLst/>
          </a:prstGeom>
        </p:spPr>
        <p:txBody>
          <a:bodyPr vert="horz" wrap="square" lIns="0" tIns="10160" rIns="0" bIns="0" rtlCol="0">
            <a:spAutoFit/>
          </a:bodyPr>
          <a:lstStyle/>
          <a:p>
            <a:pPr marL="12700" marR="5080">
              <a:lnSpc>
                <a:spcPct val="100299"/>
              </a:lnSpc>
              <a:spcBef>
                <a:spcPts val="80"/>
              </a:spcBef>
            </a:pPr>
            <a:r>
              <a:rPr lang="en-US" sz="4000" spc="-5" dirty="0" err="1">
                <a:solidFill>
                  <a:srgbClr val="46895C"/>
                </a:solidFill>
              </a:rPr>
              <a:t>Obligaciones</a:t>
            </a:r>
            <a:r>
              <a:rPr lang="en-US" sz="4000" spc="-5" dirty="0">
                <a:solidFill>
                  <a:srgbClr val="46895C"/>
                </a:solidFill>
              </a:rPr>
              <a:t> </a:t>
            </a:r>
            <a:r>
              <a:rPr sz="4000" spc="-5" dirty="0">
                <a:solidFill>
                  <a:srgbClr val="46895C"/>
                </a:solidFill>
              </a:rPr>
              <a:t>Contractual</a:t>
            </a:r>
            <a:r>
              <a:rPr lang="es-MX" sz="4000" spc="-5" dirty="0">
                <a:solidFill>
                  <a:srgbClr val="46895C"/>
                </a:solidFill>
              </a:rPr>
              <a:t>es</a:t>
            </a:r>
            <a:r>
              <a:rPr sz="4000" spc="-5" dirty="0">
                <a:solidFill>
                  <a:srgbClr val="46895C"/>
                </a:solidFill>
              </a:rPr>
              <a:t> </a:t>
            </a:r>
            <a:r>
              <a:rPr lang="es-MX" sz="4000" spc="-5" dirty="0">
                <a:solidFill>
                  <a:srgbClr val="46895C"/>
                </a:solidFill>
              </a:rPr>
              <a:t>y</a:t>
            </a:r>
            <a:r>
              <a:rPr sz="4000" spc="-5" dirty="0">
                <a:solidFill>
                  <a:srgbClr val="46895C"/>
                </a:solidFill>
              </a:rPr>
              <a:t>  </a:t>
            </a:r>
            <a:r>
              <a:rPr sz="4000" spc="-5" dirty="0" err="1">
                <a:solidFill>
                  <a:srgbClr val="46895C"/>
                </a:solidFill>
              </a:rPr>
              <a:t>Financi</a:t>
            </a:r>
            <a:r>
              <a:rPr lang="es-MX" sz="4000" spc="-5" dirty="0">
                <a:solidFill>
                  <a:srgbClr val="46895C"/>
                </a:solidFill>
              </a:rPr>
              <a:t>eras</a:t>
            </a:r>
            <a:endParaRPr sz="4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345179"/>
            <a:ext cx="8534400" cy="1239520"/>
          </a:xfrm>
          <a:custGeom>
            <a:avLst/>
            <a:gdLst/>
            <a:ahLst/>
            <a:cxnLst/>
            <a:rect l="l" t="t" r="r" b="b"/>
            <a:pathLst>
              <a:path w="8534400" h="1239520">
                <a:moveTo>
                  <a:pt x="0" y="1239012"/>
                </a:moveTo>
                <a:lnTo>
                  <a:pt x="8534400" y="1239012"/>
                </a:lnTo>
                <a:lnTo>
                  <a:pt x="8534400" y="0"/>
                </a:lnTo>
                <a:lnTo>
                  <a:pt x="0" y="0"/>
                </a:lnTo>
                <a:lnTo>
                  <a:pt x="0" y="1239012"/>
                </a:lnTo>
                <a:close/>
              </a:path>
            </a:pathLst>
          </a:custGeom>
          <a:solidFill>
            <a:srgbClr val="D9EAD2"/>
          </a:solidFill>
        </p:spPr>
        <p:txBody>
          <a:bodyPr wrap="square" lIns="0" tIns="0" rIns="0" bIns="0" rtlCol="0"/>
          <a:lstStyle/>
          <a:p>
            <a:endParaRPr/>
          </a:p>
        </p:txBody>
      </p:sp>
      <p:sp>
        <p:nvSpPr>
          <p:cNvPr id="3" name="object 3"/>
          <p:cNvSpPr/>
          <p:nvPr/>
        </p:nvSpPr>
        <p:spPr>
          <a:xfrm>
            <a:off x="0" y="4828032"/>
            <a:ext cx="8534400" cy="1237615"/>
          </a:xfrm>
          <a:custGeom>
            <a:avLst/>
            <a:gdLst/>
            <a:ahLst/>
            <a:cxnLst/>
            <a:rect l="l" t="t" r="r" b="b"/>
            <a:pathLst>
              <a:path w="8534400" h="1237614">
                <a:moveTo>
                  <a:pt x="0" y="1237488"/>
                </a:moveTo>
                <a:lnTo>
                  <a:pt x="8534400" y="1237488"/>
                </a:lnTo>
                <a:lnTo>
                  <a:pt x="8534400" y="0"/>
                </a:lnTo>
                <a:lnTo>
                  <a:pt x="0" y="0"/>
                </a:lnTo>
                <a:lnTo>
                  <a:pt x="0" y="1237488"/>
                </a:lnTo>
                <a:close/>
              </a:path>
            </a:pathLst>
          </a:custGeom>
          <a:solidFill>
            <a:srgbClr val="D9EAD2"/>
          </a:solidFill>
        </p:spPr>
        <p:txBody>
          <a:bodyPr wrap="square" lIns="0" tIns="0" rIns="0" bIns="0" rtlCol="0"/>
          <a:lstStyle/>
          <a:p>
            <a:endParaRPr/>
          </a:p>
        </p:txBody>
      </p:sp>
      <p:sp>
        <p:nvSpPr>
          <p:cNvPr id="4" name="object 4"/>
          <p:cNvSpPr/>
          <p:nvPr/>
        </p:nvSpPr>
        <p:spPr>
          <a:xfrm>
            <a:off x="0" y="1863851"/>
            <a:ext cx="8534400" cy="1237615"/>
          </a:xfrm>
          <a:custGeom>
            <a:avLst/>
            <a:gdLst/>
            <a:ahLst/>
            <a:cxnLst/>
            <a:rect l="l" t="t" r="r" b="b"/>
            <a:pathLst>
              <a:path w="8534400" h="1237614">
                <a:moveTo>
                  <a:pt x="0" y="1237488"/>
                </a:moveTo>
                <a:lnTo>
                  <a:pt x="8534400" y="1237488"/>
                </a:lnTo>
                <a:lnTo>
                  <a:pt x="8534400" y="0"/>
                </a:lnTo>
                <a:lnTo>
                  <a:pt x="0" y="0"/>
                </a:lnTo>
                <a:lnTo>
                  <a:pt x="0" y="1237488"/>
                </a:lnTo>
                <a:close/>
              </a:path>
            </a:pathLst>
          </a:custGeom>
          <a:solidFill>
            <a:srgbClr val="D9EAD2"/>
          </a:solidFill>
        </p:spPr>
        <p:txBody>
          <a:bodyPr wrap="square" lIns="0" tIns="0" rIns="0" bIns="0" rtlCol="0"/>
          <a:lstStyle/>
          <a:p>
            <a:endParaRPr/>
          </a:p>
        </p:txBody>
      </p:sp>
      <p:sp>
        <p:nvSpPr>
          <p:cNvPr id="5" name="object 5"/>
          <p:cNvSpPr txBox="1"/>
          <p:nvPr/>
        </p:nvSpPr>
        <p:spPr>
          <a:xfrm>
            <a:off x="914400" y="2005711"/>
            <a:ext cx="7470037" cy="3765774"/>
          </a:xfrm>
          <a:prstGeom prst="rect">
            <a:avLst/>
          </a:prstGeom>
        </p:spPr>
        <p:txBody>
          <a:bodyPr vert="horz" wrap="square" lIns="0" tIns="13335" rIns="0" bIns="0" rtlCol="0">
            <a:spAutoFit/>
          </a:bodyPr>
          <a:lstStyle/>
          <a:p>
            <a:pPr marL="12700" marR="5080">
              <a:lnSpc>
                <a:spcPct val="100000"/>
              </a:lnSpc>
              <a:spcBef>
                <a:spcPts val="105"/>
              </a:spcBef>
              <a:tabLst>
                <a:tab pos="759460" algn="l"/>
              </a:tabLst>
            </a:pPr>
            <a:r>
              <a:rPr lang="es-MX" sz="2000" b="1" dirty="0">
                <a:solidFill>
                  <a:srgbClr val="585858"/>
                </a:solidFill>
                <a:latin typeface="Arial"/>
                <a:cs typeface="Arial"/>
              </a:rPr>
              <a:t>Visitas Ejecutivas Anuales </a:t>
            </a:r>
            <a:r>
              <a:rPr lang="es-MX" sz="2000" spc="-5" dirty="0">
                <a:solidFill>
                  <a:srgbClr val="585858"/>
                </a:solidFill>
                <a:latin typeface="Arial"/>
                <a:cs typeface="Arial"/>
              </a:rPr>
              <a:t>de su</a:t>
            </a:r>
            <a:r>
              <a:rPr sz="2000" dirty="0">
                <a:solidFill>
                  <a:srgbClr val="585858"/>
                </a:solidFill>
                <a:latin typeface="Arial"/>
                <a:cs typeface="Arial"/>
              </a:rPr>
              <a:t> </a:t>
            </a:r>
            <a:r>
              <a:rPr lang="en-US" sz="2000" b="1" dirty="0" err="1">
                <a:solidFill>
                  <a:srgbClr val="585858"/>
                </a:solidFill>
                <a:latin typeface="Arial"/>
                <a:cs typeface="Arial"/>
              </a:rPr>
              <a:t>Coordinador</a:t>
            </a:r>
            <a:r>
              <a:rPr lang="en-US" sz="2000" b="1" dirty="0">
                <a:solidFill>
                  <a:srgbClr val="585858"/>
                </a:solidFill>
                <a:latin typeface="Arial"/>
                <a:cs typeface="Arial"/>
              </a:rPr>
              <a:t> </a:t>
            </a:r>
            <a:r>
              <a:rPr sz="2000" b="1" dirty="0" err="1">
                <a:solidFill>
                  <a:srgbClr val="585858"/>
                </a:solidFill>
                <a:latin typeface="Arial"/>
                <a:cs typeface="Arial"/>
              </a:rPr>
              <a:t>Rabinic</a:t>
            </a:r>
            <a:r>
              <a:rPr lang="es-MX" sz="2000" b="1" dirty="0">
                <a:solidFill>
                  <a:srgbClr val="585858"/>
                </a:solidFill>
                <a:latin typeface="Arial"/>
                <a:cs typeface="Arial"/>
              </a:rPr>
              <a:t>o</a:t>
            </a:r>
            <a:r>
              <a:rPr sz="2000" b="1" dirty="0">
                <a:solidFill>
                  <a:srgbClr val="585858"/>
                </a:solidFill>
                <a:latin typeface="Arial"/>
                <a:cs typeface="Arial"/>
              </a:rPr>
              <a:t> (RC)</a:t>
            </a:r>
            <a:r>
              <a:rPr sz="2000" dirty="0">
                <a:solidFill>
                  <a:srgbClr val="585858"/>
                </a:solidFill>
                <a:latin typeface="Arial"/>
                <a:cs typeface="Arial"/>
              </a:rPr>
              <a:t>.</a:t>
            </a:r>
            <a:r>
              <a:rPr lang="es-MX" sz="2000" dirty="0">
                <a:solidFill>
                  <a:srgbClr val="585858"/>
                </a:solidFill>
                <a:latin typeface="Arial"/>
                <a:cs typeface="Arial"/>
              </a:rPr>
              <a:t> </a:t>
            </a:r>
            <a:r>
              <a:rPr lang="es-MX" dirty="0">
                <a:solidFill>
                  <a:srgbClr val="585858"/>
                </a:solidFill>
                <a:latin typeface="Arial"/>
                <a:cs typeface="Arial"/>
              </a:rPr>
              <a:t>Cada empresa certificada tiene asignado un coordinador </a:t>
            </a:r>
            <a:r>
              <a:rPr lang="es-MX" dirty="0" err="1">
                <a:solidFill>
                  <a:srgbClr val="585858"/>
                </a:solidFill>
                <a:latin typeface="Arial"/>
                <a:cs typeface="Arial"/>
              </a:rPr>
              <a:t>Rabinico</a:t>
            </a:r>
            <a:r>
              <a:rPr lang="es-MX" dirty="0">
                <a:solidFill>
                  <a:srgbClr val="585858"/>
                </a:solidFill>
                <a:latin typeface="Arial"/>
                <a:cs typeface="Arial"/>
              </a:rPr>
              <a:t> RC que diseña un programa Kosher a medida de su empresa y realiza un seguimiento de su éxito.</a:t>
            </a:r>
            <a:endParaRPr dirty="0">
              <a:latin typeface="Arial"/>
              <a:cs typeface="Arial"/>
            </a:endParaRPr>
          </a:p>
          <a:p>
            <a:pPr marL="12700" marR="75565">
              <a:lnSpc>
                <a:spcPct val="100000"/>
              </a:lnSpc>
              <a:tabLst>
                <a:tab pos="2665730" algn="l"/>
              </a:tabLst>
            </a:pPr>
            <a:endParaRPr lang="es-MX" sz="2000" b="1" dirty="0">
              <a:solidFill>
                <a:srgbClr val="585858"/>
              </a:solidFill>
              <a:latin typeface="Arial"/>
              <a:cs typeface="Arial"/>
            </a:endParaRPr>
          </a:p>
          <a:p>
            <a:pPr marL="12700" marR="75565">
              <a:lnSpc>
                <a:spcPct val="100000"/>
              </a:lnSpc>
              <a:tabLst>
                <a:tab pos="2665730" algn="l"/>
              </a:tabLst>
            </a:pPr>
            <a:r>
              <a:rPr b="1" dirty="0">
                <a:solidFill>
                  <a:srgbClr val="585858"/>
                </a:solidFill>
                <a:latin typeface="Arial"/>
                <a:cs typeface="Arial"/>
              </a:rPr>
              <a:t>Visit</a:t>
            </a:r>
            <a:r>
              <a:rPr lang="es-MX" b="1" dirty="0">
                <a:solidFill>
                  <a:srgbClr val="585858"/>
                </a:solidFill>
                <a:latin typeface="Arial"/>
                <a:cs typeface="Arial"/>
              </a:rPr>
              <a:t>as No-Anunciadas </a:t>
            </a:r>
            <a:r>
              <a:rPr lang="es-MX" dirty="0">
                <a:solidFill>
                  <a:srgbClr val="585858"/>
                </a:solidFill>
                <a:latin typeface="Arial"/>
                <a:cs typeface="Arial"/>
              </a:rPr>
              <a:t>de un </a:t>
            </a:r>
            <a:r>
              <a:rPr lang="es-MX" b="1" dirty="0">
                <a:solidFill>
                  <a:srgbClr val="585858"/>
                </a:solidFill>
                <a:latin typeface="Arial"/>
                <a:cs typeface="Arial"/>
              </a:rPr>
              <a:t>Rabino-</a:t>
            </a:r>
            <a:r>
              <a:rPr b="1" dirty="0" err="1">
                <a:solidFill>
                  <a:srgbClr val="585858"/>
                </a:solidFill>
                <a:latin typeface="Arial"/>
                <a:cs typeface="Arial"/>
              </a:rPr>
              <a:t>Representa</a:t>
            </a:r>
            <a:r>
              <a:rPr lang="es-MX" b="1" dirty="0">
                <a:solidFill>
                  <a:srgbClr val="585858"/>
                </a:solidFill>
                <a:latin typeface="Arial"/>
                <a:cs typeface="Arial"/>
              </a:rPr>
              <a:t>n</a:t>
            </a:r>
            <a:r>
              <a:rPr b="1" dirty="0">
                <a:solidFill>
                  <a:srgbClr val="585858"/>
                </a:solidFill>
                <a:latin typeface="Arial"/>
                <a:cs typeface="Arial"/>
              </a:rPr>
              <a:t>t</a:t>
            </a:r>
            <a:r>
              <a:rPr lang="es-MX" b="1" dirty="0">
                <a:solidFill>
                  <a:srgbClr val="585858"/>
                </a:solidFill>
                <a:latin typeface="Arial"/>
                <a:cs typeface="Arial"/>
              </a:rPr>
              <a:t>e Local</a:t>
            </a:r>
            <a:r>
              <a:rPr dirty="0">
                <a:solidFill>
                  <a:srgbClr val="585858"/>
                </a:solidFill>
                <a:latin typeface="Arial"/>
                <a:cs typeface="Arial"/>
              </a:rPr>
              <a:t>,</a:t>
            </a:r>
            <a:r>
              <a:rPr spc="-160" dirty="0">
                <a:solidFill>
                  <a:srgbClr val="585858"/>
                </a:solidFill>
                <a:latin typeface="Arial"/>
                <a:cs typeface="Arial"/>
              </a:rPr>
              <a:t> </a:t>
            </a:r>
            <a:r>
              <a:rPr dirty="0">
                <a:solidFill>
                  <a:srgbClr val="585858"/>
                </a:solidFill>
                <a:latin typeface="Arial"/>
                <a:cs typeface="Arial"/>
              </a:rPr>
              <a:t>o  </a:t>
            </a:r>
            <a:r>
              <a:rPr i="1" dirty="0" err="1">
                <a:solidFill>
                  <a:srgbClr val="585858"/>
                </a:solidFill>
                <a:latin typeface="Arial"/>
                <a:cs typeface="Arial"/>
              </a:rPr>
              <a:t>mashgia</a:t>
            </a:r>
            <a:r>
              <a:rPr lang="es-MX" i="1" dirty="0">
                <a:solidFill>
                  <a:srgbClr val="585858"/>
                </a:solidFill>
                <a:latin typeface="Arial"/>
                <a:cs typeface="Arial"/>
              </a:rPr>
              <a:t>j</a:t>
            </a:r>
            <a:r>
              <a:rPr i="1" spc="-20" dirty="0">
                <a:solidFill>
                  <a:srgbClr val="585858"/>
                </a:solidFill>
                <a:latin typeface="Arial"/>
                <a:cs typeface="Arial"/>
              </a:rPr>
              <a:t> </a:t>
            </a:r>
            <a:r>
              <a:rPr lang="es-MX" i="1" spc="-20" dirty="0">
                <a:solidFill>
                  <a:srgbClr val="585858"/>
                </a:solidFill>
                <a:latin typeface="Arial"/>
                <a:cs typeface="Arial"/>
              </a:rPr>
              <a:t>e</a:t>
            </a:r>
            <a:r>
              <a:rPr dirty="0">
                <a:solidFill>
                  <a:srgbClr val="585858"/>
                </a:solidFill>
                <a:latin typeface="Arial"/>
                <a:cs typeface="Arial"/>
              </a:rPr>
              <a:t>n</a:t>
            </a:r>
            <a:r>
              <a:rPr spc="10" dirty="0">
                <a:solidFill>
                  <a:srgbClr val="585858"/>
                </a:solidFill>
                <a:latin typeface="Arial"/>
                <a:cs typeface="Arial"/>
              </a:rPr>
              <a:t> </a:t>
            </a:r>
            <a:r>
              <a:rPr dirty="0" err="1">
                <a:solidFill>
                  <a:srgbClr val="585858"/>
                </a:solidFill>
                <a:latin typeface="Arial"/>
                <a:cs typeface="Arial"/>
              </a:rPr>
              <a:t>Hebre</a:t>
            </a:r>
            <a:r>
              <a:rPr lang="es-MX" dirty="0">
                <a:solidFill>
                  <a:srgbClr val="585858"/>
                </a:solidFill>
                <a:latin typeface="Arial"/>
                <a:cs typeface="Arial"/>
              </a:rPr>
              <a:t>o</a:t>
            </a:r>
            <a:r>
              <a:rPr dirty="0">
                <a:solidFill>
                  <a:srgbClr val="585858"/>
                </a:solidFill>
                <a:latin typeface="Arial"/>
                <a:cs typeface="Arial"/>
              </a:rPr>
              <a:t>.</a:t>
            </a:r>
            <a:r>
              <a:rPr lang="es-MX" dirty="0">
                <a:solidFill>
                  <a:srgbClr val="585858"/>
                </a:solidFill>
                <a:latin typeface="Arial"/>
                <a:cs typeface="Arial"/>
              </a:rPr>
              <a:t> Estos representantes están ubicados más cerca de cada instalación y están capacitados para inspeccionar las operaciones y verificar el cumplimiento de las normas Kosher.</a:t>
            </a:r>
            <a:endParaRPr dirty="0">
              <a:latin typeface="Arial"/>
              <a:cs typeface="Arial"/>
            </a:endParaRPr>
          </a:p>
          <a:p>
            <a:pPr>
              <a:lnSpc>
                <a:spcPct val="100000"/>
              </a:lnSpc>
            </a:pPr>
            <a:endParaRPr sz="2200" dirty="0">
              <a:latin typeface="Arial"/>
              <a:cs typeface="Arial"/>
            </a:endParaRPr>
          </a:p>
          <a:p>
            <a:pPr marL="12700">
              <a:lnSpc>
                <a:spcPct val="100000"/>
              </a:lnSpc>
              <a:spcBef>
                <a:spcPts val="1939"/>
              </a:spcBef>
            </a:pPr>
            <a:r>
              <a:rPr sz="2000" b="1" dirty="0" err="1">
                <a:solidFill>
                  <a:srgbClr val="585858"/>
                </a:solidFill>
                <a:latin typeface="Arial"/>
                <a:cs typeface="Arial"/>
              </a:rPr>
              <a:t>Producion</a:t>
            </a:r>
            <a:r>
              <a:rPr lang="es-MX" sz="2000" b="1" dirty="0">
                <a:solidFill>
                  <a:srgbClr val="585858"/>
                </a:solidFill>
                <a:latin typeface="Arial"/>
                <a:cs typeface="Arial"/>
              </a:rPr>
              <a:t>e</a:t>
            </a:r>
            <a:r>
              <a:rPr sz="2000" b="1" dirty="0">
                <a:solidFill>
                  <a:srgbClr val="585858"/>
                </a:solidFill>
                <a:latin typeface="Arial"/>
                <a:cs typeface="Arial"/>
              </a:rPr>
              <a:t>s</a:t>
            </a:r>
            <a:r>
              <a:rPr lang="es-MX" sz="2000" b="1" dirty="0">
                <a:solidFill>
                  <a:srgbClr val="585858"/>
                </a:solidFill>
                <a:latin typeface="Arial"/>
                <a:cs typeface="Arial"/>
              </a:rPr>
              <a:t> Especiales y </a:t>
            </a:r>
            <a:r>
              <a:rPr sz="2000" b="1" dirty="0" err="1">
                <a:solidFill>
                  <a:srgbClr val="585858"/>
                </a:solidFill>
                <a:latin typeface="Arial"/>
                <a:cs typeface="Arial"/>
              </a:rPr>
              <a:t>Kosheriza</a:t>
            </a:r>
            <a:r>
              <a:rPr lang="es-MX" sz="2000" b="1" dirty="0">
                <a:solidFill>
                  <a:srgbClr val="585858"/>
                </a:solidFill>
                <a:latin typeface="Arial"/>
                <a:cs typeface="Arial"/>
              </a:rPr>
              <a:t>c</a:t>
            </a:r>
            <a:r>
              <a:rPr sz="2000" b="1" dirty="0">
                <a:solidFill>
                  <a:srgbClr val="585858"/>
                </a:solidFill>
                <a:latin typeface="Arial"/>
                <a:cs typeface="Arial"/>
              </a:rPr>
              <a:t>ion</a:t>
            </a:r>
            <a:r>
              <a:rPr lang="es-MX" sz="2000" b="1" dirty="0">
                <a:solidFill>
                  <a:srgbClr val="585858"/>
                </a:solidFill>
                <a:latin typeface="Arial"/>
                <a:cs typeface="Arial"/>
              </a:rPr>
              <a:t>es</a:t>
            </a:r>
            <a:r>
              <a:rPr sz="2000" dirty="0">
                <a:solidFill>
                  <a:srgbClr val="585858"/>
                </a:solidFill>
                <a:latin typeface="Arial"/>
                <a:cs typeface="Arial"/>
              </a:rPr>
              <a:t>, </a:t>
            </a:r>
            <a:r>
              <a:rPr lang="es-MX" sz="2000" dirty="0">
                <a:solidFill>
                  <a:srgbClr val="585858"/>
                </a:solidFill>
                <a:latin typeface="Arial"/>
                <a:cs typeface="Arial"/>
              </a:rPr>
              <a:t>cuando sea necesario.</a:t>
            </a:r>
            <a:endParaRPr sz="2000" dirty="0">
              <a:latin typeface="Arial"/>
              <a:cs typeface="Arial"/>
            </a:endParaRPr>
          </a:p>
        </p:txBody>
      </p:sp>
      <p:sp>
        <p:nvSpPr>
          <p:cNvPr id="6" name="object 6"/>
          <p:cNvSpPr txBox="1">
            <a:spLocks noGrp="1"/>
          </p:cNvSpPr>
          <p:nvPr>
            <p:ph type="title"/>
          </p:nvPr>
        </p:nvSpPr>
        <p:spPr>
          <a:xfrm>
            <a:off x="474675" y="446659"/>
            <a:ext cx="4762500" cy="1020444"/>
          </a:xfrm>
          <a:prstGeom prst="rect">
            <a:avLst/>
          </a:prstGeom>
        </p:spPr>
        <p:txBody>
          <a:bodyPr vert="horz" wrap="square" lIns="0" tIns="12700" rIns="0" bIns="0" rtlCol="0">
            <a:spAutoFit/>
          </a:bodyPr>
          <a:lstStyle/>
          <a:p>
            <a:pPr marL="12700">
              <a:lnSpc>
                <a:spcPct val="100000"/>
              </a:lnSpc>
              <a:spcBef>
                <a:spcPts val="100"/>
              </a:spcBef>
            </a:pPr>
            <a:r>
              <a:rPr lang="en-US" sz="3600" spc="-5" dirty="0" err="1">
                <a:solidFill>
                  <a:srgbClr val="46895C"/>
                </a:solidFill>
              </a:rPr>
              <a:t>Visitas</a:t>
            </a:r>
            <a:r>
              <a:rPr lang="en-US" sz="3600" spc="-5" dirty="0">
                <a:solidFill>
                  <a:srgbClr val="46895C"/>
                </a:solidFill>
              </a:rPr>
              <a:t> </a:t>
            </a:r>
            <a:r>
              <a:rPr sz="3600" dirty="0" err="1">
                <a:solidFill>
                  <a:srgbClr val="46895C"/>
                </a:solidFill>
              </a:rPr>
              <a:t>Rabinica</a:t>
            </a:r>
            <a:r>
              <a:rPr lang="es-MX" sz="3600" dirty="0">
                <a:solidFill>
                  <a:srgbClr val="46895C"/>
                </a:solidFill>
              </a:rPr>
              <a:t>s</a:t>
            </a:r>
            <a:endParaRPr sz="3600" dirty="0"/>
          </a:p>
          <a:p>
            <a:pPr marL="12700">
              <a:lnSpc>
                <a:spcPct val="100000"/>
              </a:lnSpc>
              <a:spcBef>
                <a:spcPts val="150"/>
              </a:spcBef>
            </a:pPr>
            <a:r>
              <a:rPr lang="es-MX" sz="2800" b="1" spc="-5" dirty="0">
                <a:solidFill>
                  <a:srgbClr val="9B9B9B"/>
                </a:solidFill>
                <a:latin typeface="Arial"/>
                <a:cs typeface="Arial"/>
              </a:rPr>
              <a:t>A su instalación incluirán</a:t>
            </a:r>
            <a:endParaRPr sz="2800" dirty="0">
              <a:latin typeface="Arial"/>
              <a:cs typeface="Arial"/>
            </a:endParaRPr>
          </a:p>
        </p:txBody>
      </p:sp>
      <p:sp>
        <p:nvSpPr>
          <p:cNvPr id="7" name="object 7"/>
          <p:cNvSpPr/>
          <p:nvPr/>
        </p:nvSpPr>
        <p:spPr>
          <a:xfrm>
            <a:off x="201168" y="5131308"/>
            <a:ext cx="629412" cy="630936"/>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201168" y="3649979"/>
            <a:ext cx="629412" cy="629412"/>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201168" y="2167127"/>
            <a:ext cx="629412" cy="62941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348739"/>
            <a:ext cx="9144000" cy="5509260"/>
          </a:xfrm>
          <a:custGeom>
            <a:avLst/>
            <a:gdLst/>
            <a:ahLst/>
            <a:cxnLst/>
            <a:rect l="l" t="t" r="r" b="b"/>
            <a:pathLst>
              <a:path w="9144000" h="5509259">
                <a:moveTo>
                  <a:pt x="0" y="5509259"/>
                </a:moveTo>
                <a:lnTo>
                  <a:pt x="9144000" y="5509259"/>
                </a:lnTo>
                <a:lnTo>
                  <a:pt x="9144000" y="0"/>
                </a:lnTo>
                <a:lnTo>
                  <a:pt x="0" y="0"/>
                </a:lnTo>
                <a:lnTo>
                  <a:pt x="0" y="5509259"/>
                </a:lnTo>
                <a:close/>
              </a:path>
            </a:pathLst>
          </a:custGeom>
          <a:solidFill>
            <a:srgbClr val="E0DCD5"/>
          </a:solidFill>
        </p:spPr>
        <p:txBody>
          <a:bodyPr wrap="square" lIns="0" tIns="0" rIns="0" bIns="0" rtlCol="0"/>
          <a:lstStyle/>
          <a:p>
            <a:endParaRPr/>
          </a:p>
        </p:txBody>
      </p:sp>
      <p:sp>
        <p:nvSpPr>
          <p:cNvPr id="3" name="object 3"/>
          <p:cNvSpPr/>
          <p:nvPr/>
        </p:nvSpPr>
        <p:spPr>
          <a:xfrm>
            <a:off x="1842516" y="0"/>
            <a:ext cx="7301865" cy="1348740"/>
          </a:xfrm>
          <a:custGeom>
            <a:avLst/>
            <a:gdLst/>
            <a:ahLst/>
            <a:cxnLst/>
            <a:rect l="l" t="t" r="r" b="b"/>
            <a:pathLst>
              <a:path w="7301865" h="1348740">
                <a:moveTo>
                  <a:pt x="0" y="1348739"/>
                </a:moveTo>
                <a:lnTo>
                  <a:pt x="7301483" y="1348739"/>
                </a:lnTo>
                <a:lnTo>
                  <a:pt x="7301483" y="0"/>
                </a:lnTo>
                <a:lnTo>
                  <a:pt x="0" y="0"/>
                </a:lnTo>
                <a:lnTo>
                  <a:pt x="0" y="1348739"/>
                </a:lnTo>
                <a:close/>
              </a:path>
            </a:pathLst>
          </a:custGeom>
          <a:solidFill>
            <a:srgbClr val="C4F4A2"/>
          </a:solidFill>
        </p:spPr>
        <p:txBody>
          <a:bodyPr wrap="square" lIns="0" tIns="0" rIns="0" bIns="0" rtlCol="0"/>
          <a:lstStyle/>
          <a:p>
            <a:endParaRPr/>
          </a:p>
        </p:txBody>
      </p:sp>
      <p:sp>
        <p:nvSpPr>
          <p:cNvPr id="4" name="object 4"/>
          <p:cNvSpPr txBox="1"/>
          <p:nvPr/>
        </p:nvSpPr>
        <p:spPr>
          <a:xfrm>
            <a:off x="1842516" y="304228"/>
            <a:ext cx="7301484" cy="596958"/>
          </a:xfrm>
          <a:prstGeom prst="rect">
            <a:avLst/>
          </a:prstGeom>
        </p:spPr>
        <p:txBody>
          <a:bodyPr vert="horz" wrap="square" lIns="0" tIns="67945" rIns="0" bIns="0" rtlCol="0">
            <a:spAutoFit/>
          </a:bodyPr>
          <a:lstStyle/>
          <a:p>
            <a:pPr marL="12700">
              <a:lnSpc>
                <a:spcPct val="100000"/>
              </a:lnSpc>
              <a:spcBef>
                <a:spcPts val="535"/>
              </a:spcBef>
            </a:pPr>
            <a:r>
              <a:rPr lang="es-MX" sz="1400" dirty="0">
                <a:solidFill>
                  <a:srgbClr val="185439"/>
                </a:solidFill>
                <a:latin typeface="Arial Black"/>
                <a:cs typeface="Arial Black"/>
              </a:rPr>
              <a:t>OBTENGA LA CERTIFICACIÓN PARA SU MARCA DE ETIQUETA PRIVADA</a:t>
            </a:r>
            <a:endParaRPr sz="1400" dirty="0">
              <a:latin typeface="Arial Black"/>
              <a:cs typeface="Arial Black"/>
            </a:endParaRPr>
          </a:p>
          <a:p>
            <a:pPr marL="41910">
              <a:lnSpc>
                <a:spcPct val="100000"/>
              </a:lnSpc>
              <a:spcBef>
                <a:spcPts val="360"/>
              </a:spcBef>
            </a:pPr>
            <a:r>
              <a:rPr lang="es-MX" sz="1700" b="1" spc="-5" dirty="0">
                <a:solidFill>
                  <a:srgbClr val="185439"/>
                </a:solidFill>
                <a:latin typeface="Arial"/>
                <a:cs typeface="Arial"/>
              </a:rPr>
              <a:t>¿Cómo obtener un acuerdo privado con OK Kosher</a:t>
            </a:r>
            <a:r>
              <a:rPr lang="en-US" sz="1700" b="1" spc="-5" dirty="0">
                <a:solidFill>
                  <a:srgbClr val="185439"/>
                </a:solidFill>
                <a:latin typeface="Arial"/>
                <a:cs typeface="Arial"/>
              </a:rPr>
              <a:t>?</a:t>
            </a:r>
            <a:endParaRPr sz="1700" dirty="0">
              <a:latin typeface="Arial"/>
              <a:cs typeface="Arial"/>
            </a:endParaRPr>
          </a:p>
        </p:txBody>
      </p:sp>
      <p:sp>
        <p:nvSpPr>
          <p:cNvPr id="5" name="object 5"/>
          <p:cNvSpPr/>
          <p:nvPr/>
        </p:nvSpPr>
        <p:spPr>
          <a:xfrm>
            <a:off x="0" y="0"/>
            <a:ext cx="1842770" cy="1348740"/>
          </a:xfrm>
          <a:custGeom>
            <a:avLst/>
            <a:gdLst/>
            <a:ahLst/>
            <a:cxnLst/>
            <a:rect l="l" t="t" r="r" b="b"/>
            <a:pathLst>
              <a:path w="1842770" h="1348740">
                <a:moveTo>
                  <a:pt x="0" y="1348739"/>
                </a:moveTo>
                <a:lnTo>
                  <a:pt x="1842515" y="1348739"/>
                </a:lnTo>
                <a:lnTo>
                  <a:pt x="1842515" y="0"/>
                </a:lnTo>
                <a:lnTo>
                  <a:pt x="0" y="0"/>
                </a:lnTo>
                <a:lnTo>
                  <a:pt x="0" y="1348739"/>
                </a:lnTo>
                <a:close/>
              </a:path>
            </a:pathLst>
          </a:custGeom>
          <a:solidFill>
            <a:srgbClr val="FFFFFF"/>
          </a:solidFill>
        </p:spPr>
        <p:txBody>
          <a:bodyPr wrap="square" lIns="0" tIns="0" rIns="0" bIns="0" rtlCol="0"/>
          <a:lstStyle/>
          <a:p>
            <a:endParaRPr/>
          </a:p>
        </p:txBody>
      </p:sp>
      <p:sp>
        <p:nvSpPr>
          <p:cNvPr id="6" name="object 6"/>
          <p:cNvSpPr/>
          <p:nvPr/>
        </p:nvSpPr>
        <p:spPr>
          <a:xfrm>
            <a:off x="504444" y="207263"/>
            <a:ext cx="928116" cy="922019"/>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396240" y="1630679"/>
            <a:ext cx="8388350" cy="352425"/>
          </a:xfrm>
          <a:custGeom>
            <a:avLst/>
            <a:gdLst/>
            <a:ahLst/>
            <a:cxnLst/>
            <a:rect l="l" t="t" r="r" b="b"/>
            <a:pathLst>
              <a:path w="8388350" h="352425">
                <a:moveTo>
                  <a:pt x="8329421" y="0"/>
                </a:moveTo>
                <a:lnTo>
                  <a:pt x="58674" y="0"/>
                </a:lnTo>
                <a:lnTo>
                  <a:pt x="35833" y="4613"/>
                </a:lnTo>
                <a:lnTo>
                  <a:pt x="17183" y="17192"/>
                </a:lnTo>
                <a:lnTo>
                  <a:pt x="4610" y="35843"/>
                </a:lnTo>
                <a:lnTo>
                  <a:pt x="0" y="58674"/>
                </a:lnTo>
                <a:lnTo>
                  <a:pt x="0" y="293370"/>
                </a:lnTo>
                <a:lnTo>
                  <a:pt x="4610" y="316200"/>
                </a:lnTo>
                <a:lnTo>
                  <a:pt x="17183" y="334851"/>
                </a:lnTo>
                <a:lnTo>
                  <a:pt x="35833" y="347430"/>
                </a:lnTo>
                <a:lnTo>
                  <a:pt x="58674" y="352044"/>
                </a:lnTo>
                <a:lnTo>
                  <a:pt x="8329421" y="352044"/>
                </a:lnTo>
                <a:lnTo>
                  <a:pt x="8352252" y="347430"/>
                </a:lnTo>
                <a:lnTo>
                  <a:pt x="8370903" y="334851"/>
                </a:lnTo>
                <a:lnTo>
                  <a:pt x="8383482" y="316200"/>
                </a:lnTo>
                <a:lnTo>
                  <a:pt x="8388095" y="293370"/>
                </a:lnTo>
                <a:lnTo>
                  <a:pt x="8388095" y="58674"/>
                </a:lnTo>
                <a:lnTo>
                  <a:pt x="8383482" y="35843"/>
                </a:lnTo>
                <a:lnTo>
                  <a:pt x="8370903" y="17192"/>
                </a:lnTo>
                <a:lnTo>
                  <a:pt x="8352252" y="4613"/>
                </a:lnTo>
                <a:lnTo>
                  <a:pt x="8329421" y="0"/>
                </a:lnTo>
                <a:close/>
              </a:path>
            </a:pathLst>
          </a:custGeom>
          <a:solidFill>
            <a:srgbClr val="B19758"/>
          </a:solidFill>
        </p:spPr>
        <p:txBody>
          <a:bodyPr wrap="square" lIns="0" tIns="0" rIns="0" bIns="0" rtlCol="0"/>
          <a:lstStyle/>
          <a:p>
            <a:endParaRPr/>
          </a:p>
        </p:txBody>
      </p:sp>
      <p:sp>
        <p:nvSpPr>
          <p:cNvPr id="8" name="object 8"/>
          <p:cNvSpPr txBox="1"/>
          <p:nvPr/>
        </p:nvSpPr>
        <p:spPr>
          <a:xfrm>
            <a:off x="1974342" y="1675333"/>
            <a:ext cx="5184775" cy="920765"/>
          </a:xfrm>
          <a:prstGeom prst="rect">
            <a:avLst/>
          </a:prstGeom>
        </p:spPr>
        <p:txBody>
          <a:bodyPr vert="horz" wrap="square" lIns="0" tIns="12700" rIns="0" bIns="0" rtlCol="0">
            <a:spAutoFit/>
          </a:bodyPr>
          <a:lstStyle/>
          <a:p>
            <a:pPr marL="43815" algn="ctr">
              <a:lnSpc>
                <a:spcPct val="100000"/>
              </a:lnSpc>
              <a:spcBef>
                <a:spcPts val="100"/>
              </a:spcBef>
            </a:pPr>
            <a:r>
              <a:rPr lang="es-MX" sz="1500" b="1" spc="-15" dirty="0">
                <a:solidFill>
                  <a:srgbClr val="FFFFFF"/>
                </a:solidFill>
                <a:latin typeface="Arial"/>
                <a:cs typeface="Arial"/>
              </a:rPr>
              <a:t>Cronograma de aplicación de una Marca Privada</a:t>
            </a:r>
            <a:endParaRPr sz="1500" dirty="0">
              <a:latin typeface="Arial"/>
              <a:cs typeface="Arial"/>
            </a:endParaRPr>
          </a:p>
          <a:p>
            <a:pPr>
              <a:lnSpc>
                <a:spcPct val="100000"/>
              </a:lnSpc>
              <a:spcBef>
                <a:spcPts val="20"/>
              </a:spcBef>
            </a:pPr>
            <a:endParaRPr sz="1400" dirty="0">
              <a:latin typeface="Arial"/>
              <a:cs typeface="Arial"/>
            </a:endParaRPr>
          </a:p>
          <a:p>
            <a:pPr algn="ctr">
              <a:lnSpc>
                <a:spcPct val="100000"/>
              </a:lnSpc>
            </a:pPr>
            <a:r>
              <a:rPr sz="1500" b="1" i="1" dirty="0" err="1">
                <a:latin typeface="Arial"/>
                <a:cs typeface="Arial"/>
              </a:rPr>
              <a:t>Regist</a:t>
            </a:r>
            <a:r>
              <a:rPr lang="es-MX" sz="1500" b="1" i="1" dirty="0">
                <a:latin typeface="Arial"/>
                <a:cs typeface="Arial"/>
              </a:rPr>
              <a:t>re su etiqueta de marca privada de sus </a:t>
            </a:r>
            <a:r>
              <a:rPr sz="1500" b="1" i="1" spc="-5" dirty="0">
                <a:latin typeface="Arial"/>
                <a:cs typeface="Arial"/>
              </a:rPr>
              <a:t>product</a:t>
            </a:r>
            <a:r>
              <a:rPr lang="es-MX" sz="1500" b="1" i="1" spc="-5" dirty="0">
                <a:latin typeface="Arial"/>
                <a:cs typeface="Arial"/>
              </a:rPr>
              <a:t>o</a:t>
            </a:r>
            <a:r>
              <a:rPr sz="1500" b="1" i="1" spc="-5" dirty="0">
                <a:latin typeface="Arial"/>
                <a:cs typeface="Arial"/>
              </a:rPr>
              <a:t>s </a:t>
            </a:r>
            <a:r>
              <a:rPr lang="es-MX" sz="1500" b="1" i="1" spc="-5" dirty="0">
                <a:latin typeface="Arial"/>
                <a:cs typeface="Arial"/>
              </a:rPr>
              <a:t>e</a:t>
            </a:r>
            <a:r>
              <a:rPr sz="1500" b="1" i="1" dirty="0">
                <a:latin typeface="Arial"/>
                <a:cs typeface="Arial"/>
              </a:rPr>
              <a:t>n </a:t>
            </a:r>
            <a:r>
              <a:rPr lang="es-MX" sz="1500" b="1" i="1" dirty="0">
                <a:latin typeface="Arial"/>
                <a:cs typeface="Arial"/>
              </a:rPr>
              <a:t>cuatro pasos</a:t>
            </a:r>
            <a:r>
              <a:rPr sz="1500" b="1" i="1" spc="-5" dirty="0">
                <a:latin typeface="Arial"/>
                <a:cs typeface="Arial"/>
              </a:rPr>
              <a:t> simple</a:t>
            </a:r>
            <a:r>
              <a:rPr lang="es-MX" sz="1500" b="1" i="1" spc="-5" dirty="0">
                <a:latin typeface="Arial"/>
                <a:cs typeface="Arial"/>
              </a:rPr>
              <a:t>s</a:t>
            </a:r>
            <a:r>
              <a:rPr sz="1500" b="1" i="1" spc="-5" dirty="0">
                <a:latin typeface="Arial"/>
                <a:cs typeface="Arial"/>
              </a:rPr>
              <a:t>.</a:t>
            </a:r>
            <a:endParaRPr sz="1500" dirty="0">
              <a:latin typeface="Arial"/>
              <a:cs typeface="Arial"/>
            </a:endParaRPr>
          </a:p>
        </p:txBody>
      </p:sp>
      <p:sp>
        <p:nvSpPr>
          <p:cNvPr id="9" name="object 9"/>
          <p:cNvSpPr/>
          <p:nvPr/>
        </p:nvSpPr>
        <p:spPr>
          <a:xfrm>
            <a:off x="1744979" y="3227832"/>
            <a:ext cx="2428240" cy="922019"/>
          </a:xfrm>
          <a:custGeom>
            <a:avLst/>
            <a:gdLst/>
            <a:ahLst/>
            <a:cxnLst/>
            <a:rect l="l" t="t" r="r" b="b"/>
            <a:pathLst>
              <a:path w="2428240" h="922020">
                <a:moveTo>
                  <a:pt x="0" y="922020"/>
                </a:moveTo>
                <a:lnTo>
                  <a:pt x="2427732" y="922020"/>
                </a:lnTo>
                <a:lnTo>
                  <a:pt x="2427732" y="0"/>
                </a:lnTo>
                <a:lnTo>
                  <a:pt x="0" y="0"/>
                </a:lnTo>
                <a:lnTo>
                  <a:pt x="0" y="922020"/>
                </a:lnTo>
                <a:close/>
              </a:path>
            </a:pathLst>
          </a:custGeom>
          <a:solidFill>
            <a:srgbClr val="FFFFFF"/>
          </a:solidFill>
        </p:spPr>
        <p:txBody>
          <a:bodyPr wrap="square" lIns="0" tIns="0" rIns="0" bIns="0" rtlCol="0"/>
          <a:lstStyle/>
          <a:p>
            <a:endParaRPr/>
          </a:p>
        </p:txBody>
      </p:sp>
      <p:sp>
        <p:nvSpPr>
          <p:cNvPr id="10" name="object 10"/>
          <p:cNvSpPr txBox="1"/>
          <p:nvPr/>
        </p:nvSpPr>
        <p:spPr>
          <a:xfrm>
            <a:off x="1824608" y="3417295"/>
            <a:ext cx="1795145" cy="542456"/>
          </a:xfrm>
          <a:prstGeom prst="rect">
            <a:avLst/>
          </a:prstGeom>
        </p:spPr>
        <p:txBody>
          <a:bodyPr vert="horz" wrap="square" lIns="0" tIns="49530" rIns="0" bIns="0" rtlCol="0">
            <a:spAutoFit/>
          </a:bodyPr>
          <a:lstStyle/>
          <a:p>
            <a:pPr marL="12700">
              <a:lnSpc>
                <a:spcPct val="100000"/>
              </a:lnSpc>
              <a:spcBef>
                <a:spcPts val="390"/>
              </a:spcBef>
            </a:pPr>
            <a:r>
              <a:rPr sz="1600" b="1" spc="-5" dirty="0">
                <a:solidFill>
                  <a:srgbClr val="666666"/>
                </a:solidFill>
                <a:latin typeface="Arial"/>
                <a:cs typeface="Arial"/>
              </a:rPr>
              <a:t>COMPLET</a:t>
            </a:r>
            <a:r>
              <a:rPr lang="es-MX" sz="1600" b="1" spc="-5" dirty="0">
                <a:solidFill>
                  <a:srgbClr val="666666"/>
                </a:solidFill>
                <a:latin typeface="Arial"/>
                <a:cs typeface="Arial"/>
              </a:rPr>
              <a:t>AR LA SOLICITUD.</a:t>
            </a:r>
            <a:endParaRPr sz="1600" dirty="0">
              <a:latin typeface="Arial"/>
              <a:cs typeface="Arial"/>
            </a:endParaRPr>
          </a:p>
        </p:txBody>
      </p:sp>
      <p:sp>
        <p:nvSpPr>
          <p:cNvPr id="11" name="object 11"/>
          <p:cNvSpPr txBox="1"/>
          <p:nvPr/>
        </p:nvSpPr>
        <p:spPr>
          <a:xfrm>
            <a:off x="1649983" y="2689936"/>
            <a:ext cx="449580" cy="788670"/>
          </a:xfrm>
          <a:prstGeom prst="rect">
            <a:avLst/>
          </a:prstGeom>
        </p:spPr>
        <p:txBody>
          <a:bodyPr vert="horz" wrap="square" lIns="0" tIns="13335" rIns="0" bIns="0" rtlCol="0">
            <a:spAutoFit/>
          </a:bodyPr>
          <a:lstStyle/>
          <a:p>
            <a:pPr marL="12700">
              <a:lnSpc>
                <a:spcPct val="100000"/>
              </a:lnSpc>
              <a:spcBef>
                <a:spcPts val="105"/>
              </a:spcBef>
            </a:pPr>
            <a:r>
              <a:rPr sz="5000" dirty="0">
                <a:solidFill>
                  <a:srgbClr val="46895C"/>
                </a:solidFill>
                <a:latin typeface="Arial Black"/>
                <a:cs typeface="Arial Black"/>
              </a:rPr>
              <a:t>1</a:t>
            </a:r>
            <a:endParaRPr sz="5000">
              <a:latin typeface="Arial Black"/>
              <a:cs typeface="Arial Black"/>
            </a:endParaRPr>
          </a:p>
        </p:txBody>
      </p:sp>
      <p:sp>
        <p:nvSpPr>
          <p:cNvPr id="12" name="object 12"/>
          <p:cNvSpPr/>
          <p:nvPr/>
        </p:nvSpPr>
        <p:spPr>
          <a:xfrm>
            <a:off x="1744979" y="4860035"/>
            <a:ext cx="2428240" cy="1226820"/>
          </a:xfrm>
          <a:custGeom>
            <a:avLst/>
            <a:gdLst/>
            <a:ahLst/>
            <a:cxnLst/>
            <a:rect l="l" t="t" r="r" b="b"/>
            <a:pathLst>
              <a:path w="2428240" h="1226820">
                <a:moveTo>
                  <a:pt x="0" y="1226820"/>
                </a:moveTo>
                <a:lnTo>
                  <a:pt x="2427732" y="1226820"/>
                </a:lnTo>
                <a:lnTo>
                  <a:pt x="2427732" y="0"/>
                </a:lnTo>
                <a:lnTo>
                  <a:pt x="0" y="0"/>
                </a:lnTo>
                <a:lnTo>
                  <a:pt x="0" y="1226820"/>
                </a:lnTo>
                <a:close/>
              </a:path>
            </a:pathLst>
          </a:custGeom>
          <a:solidFill>
            <a:srgbClr val="FFFFFF"/>
          </a:solidFill>
        </p:spPr>
        <p:txBody>
          <a:bodyPr wrap="square" lIns="0" tIns="0" rIns="0" bIns="0" rtlCol="0"/>
          <a:lstStyle/>
          <a:p>
            <a:endParaRPr/>
          </a:p>
        </p:txBody>
      </p:sp>
      <p:sp>
        <p:nvSpPr>
          <p:cNvPr id="13" name="object 13"/>
          <p:cNvSpPr txBox="1"/>
          <p:nvPr/>
        </p:nvSpPr>
        <p:spPr>
          <a:xfrm>
            <a:off x="1824608" y="5161178"/>
            <a:ext cx="2209800" cy="537519"/>
          </a:xfrm>
          <a:prstGeom prst="rect">
            <a:avLst/>
          </a:prstGeom>
        </p:spPr>
        <p:txBody>
          <a:bodyPr vert="horz" wrap="square" lIns="0" tIns="12065" rIns="0" bIns="0" rtlCol="0">
            <a:spAutoFit/>
          </a:bodyPr>
          <a:lstStyle/>
          <a:p>
            <a:pPr marL="12700" marR="5080">
              <a:lnSpc>
                <a:spcPct val="115199"/>
              </a:lnSpc>
              <a:spcBef>
                <a:spcPts val="95"/>
              </a:spcBef>
            </a:pPr>
            <a:r>
              <a:rPr lang="es-MX" sz="1550" b="1" spc="-5" dirty="0">
                <a:solidFill>
                  <a:srgbClr val="585858"/>
                </a:solidFill>
                <a:latin typeface="Arial"/>
                <a:cs typeface="Arial"/>
              </a:rPr>
              <a:t>FIRMAR Y DEVOLVER EL ACUERDO</a:t>
            </a:r>
            <a:endParaRPr sz="1550" dirty="0">
              <a:latin typeface="Arial"/>
              <a:cs typeface="Arial"/>
            </a:endParaRPr>
          </a:p>
        </p:txBody>
      </p:sp>
      <p:sp>
        <p:nvSpPr>
          <p:cNvPr id="14" name="object 14"/>
          <p:cNvSpPr txBox="1"/>
          <p:nvPr/>
        </p:nvSpPr>
        <p:spPr>
          <a:xfrm>
            <a:off x="1649983" y="4412056"/>
            <a:ext cx="449580" cy="788670"/>
          </a:xfrm>
          <a:prstGeom prst="rect">
            <a:avLst/>
          </a:prstGeom>
        </p:spPr>
        <p:txBody>
          <a:bodyPr vert="horz" wrap="square" lIns="0" tIns="13335" rIns="0" bIns="0" rtlCol="0">
            <a:spAutoFit/>
          </a:bodyPr>
          <a:lstStyle/>
          <a:p>
            <a:pPr marL="12700">
              <a:lnSpc>
                <a:spcPct val="100000"/>
              </a:lnSpc>
              <a:spcBef>
                <a:spcPts val="105"/>
              </a:spcBef>
            </a:pPr>
            <a:r>
              <a:rPr sz="5000" dirty="0">
                <a:solidFill>
                  <a:srgbClr val="46895C"/>
                </a:solidFill>
                <a:latin typeface="Arial Black"/>
                <a:cs typeface="Arial Black"/>
              </a:rPr>
              <a:t>2</a:t>
            </a:r>
            <a:endParaRPr sz="5000">
              <a:latin typeface="Arial Black"/>
              <a:cs typeface="Arial Black"/>
            </a:endParaRPr>
          </a:p>
        </p:txBody>
      </p:sp>
      <p:sp>
        <p:nvSpPr>
          <p:cNvPr id="15" name="object 15"/>
          <p:cNvSpPr/>
          <p:nvPr/>
        </p:nvSpPr>
        <p:spPr>
          <a:xfrm>
            <a:off x="5297423" y="3265932"/>
            <a:ext cx="2426335" cy="920750"/>
          </a:xfrm>
          <a:custGeom>
            <a:avLst/>
            <a:gdLst/>
            <a:ahLst/>
            <a:cxnLst/>
            <a:rect l="l" t="t" r="r" b="b"/>
            <a:pathLst>
              <a:path w="2426334" h="920750">
                <a:moveTo>
                  <a:pt x="0" y="920496"/>
                </a:moveTo>
                <a:lnTo>
                  <a:pt x="2426207" y="920496"/>
                </a:lnTo>
                <a:lnTo>
                  <a:pt x="2426207" y="0"/>
                </a:lnTo>
                <a:lnTo>
                  <a:pt x="0" y="0"/>
                </a:lnTo>
                <a:lnTo>
                  <a:pt x="0" y="920496"/>
                </a:lnTo>
                <a:close/>
              </a:path>
            </a:pathLst>
          </a:custGeom>
          <a:solidFill>
            <a:srgbClr val="FFFFFF"/>
          </a:solidFill>
        </p:spPr>
        <p:txBody>
          <a:bodyPr wrap="square" lIns="0" tIns="0" rIns="0" bIns="0" rtlCol="0"/>
          <a:lstStyle/>
          <a:p>
            <a:endParaRPr/>
          </a:p>
        </p:txBody>
      </p:sp>
      <p:sp>
        <p:nvSpPr>
          <p:cNvPr id="16" name="object 16"/>
          <p:cNvSpPr txBox="1"/>
          <p:nvPr/>
        </p:nvSpPr>
        <p:spPr>
          <a:xfrm>
            <a:off x="5844285" y="3533875"/>
            <a:ext cx="1974214" cy="504625"/>
          </a:xfrm>
          <a:prstGeom prst="rect">
            <a:avLst/>
          </a:prstGeom>
        </p:spPr>
        <p:txBody>
          <a:bodyPr vert="horz" wrap="square" lIns="0" tIns="12065" rIns="0" bIns="0" rtlCol="0">
            <a:spAutoFit/>
          </a:bodyPr>
          <a:lstStyle/>
          <a:p>
            <a:pPr marL="12700">
              <a:lnSpc>
                <a:spcPct val="100000"/>
              </a:lnSpc>
              <a:spcBef>
                <a:spcPts val="95"/>
              </a:spcBef>
            </a:pPr>
            <a:r>
              <a:rPr sz="1600" b="1" spc="-20" dirty="0">
                <a:solidFill>
                  <a:srgbClr val="666666"/>
                </a:solidFill>
                <a:latin typeface="Arial"/>
                <a:cs typeface="Arial"/>
              </a:rPr>
              <a:t>PA</a:t>
            </a:r>
            <a:r>
              <a:rPr lang="es-MX" sz="1600" b="1" spc="-20" dirty="0">
                <a:solidFill>
                  <a:srgbClr val="666666"/>
                </a:solidFill>
                <a:latin typeface="Arial"/>
                <a:cs typeface="Arial"/>
              </a:rPr>
              <a:t>GAR LA FACTURA</a:t>
            </a:r>
            <a:endParaRPr sz="1600" dirty="0">
              <a:latin typeface="Arial"/>
              <a:cs typeface="Arial"/>
            </a:endParaRPr>
          </a:p>
        </p:txBody>
      </p:sp>
      <p:sp>
        <p:nvSpPr>
          <p:cNvPr id="17" name="object 17"/>
          <p:cNvSpPr txBox="1"/>
          <p:nvPr/>
        </p:nvSpPr>
        <p:spPr>
          <a:xfrm>
            <a:off x="5202682" y="2804287"/>
            <a:ext cx="449580" cy="788035"/>
          </a:xfrm>
          <a:prstGeom prst="rect">
            <a:avLst/>
          </a:prstGeom>
        </p:spPr>
        <p:txBody>
          <a:bodyPr vert="horz" wrap="square" lIns="0" tIns="13335" rIns="0" bIns="0" rtlCol="0">
            <a:spAutoFit/>
          </a:bodyPr>
          <a:lstStyle/>
          <a:p>
            <a:pPr marL="12700">
              <a:lnSpc>
                <a:spcPct val="100000"/>
              </a:lnSpc>
              <a:spcBef>
                <a:spcPts val="105"/>
              </a:spcBef>
            </a:pPr>
            <a:r>
              <a:rPr sz="5000" dirty="0">
                <a:solidFill>
                  <a:srgbClr val="46895C"/>
                </a:solidFill>
                <a:latin typeface="Arial Black"/>
                <a:cs typeface="Arial Black"/>
              </a:rPr>
              <a:t>3</a:t>
            </a:r>
            <a:endParaRPr sz="5000">
              <a:latin typeface="Arial Black"/>
              <a:cs typeface="Arial Black"/>
            </a:endParaRPr>
          </a:p>
        </p:txBody>
      </p:sp>
      <p:sp>
        <p:nvSpPr>
          <p:cNvPr id="18" name="object 18"/>
          <p:cNvSpPr/>
          <p:nvPr/>
        </p:nvSpPr>
        <p:spPr>
          <a:xfrm>
            <a:off x="5297423" y="4812791"/>
            <a:ext cx="2426335" cy="922019"/>
          </a:xfrm>
          <a:custGeom>
            <a:avLst/>
            <a:gdLst/>
            <a:ahLst/>
            <a:cxnLst/>
            <a:rect l="l" t="t" r="r" b="b"/>
            <a:pathLst>
              <a:path w="2426334" h="922020">
                <a:moveTo>
                  <a:pt x="0" y="922019"/>
                </a:moveTo>
                <a:lnTo>
                  <a:pt x="2426207" y="922019"/>
                </a:lnTo>
                <a:lnTo>
                  <a:pt x="2426207" y="0"/>
                </a:lnTo>
                <a:lnTo>
                  <a:pt x="0" y="0"/>
                </a:lnTo>
                <a:lnTo>
                  <a:pt x="0" y="922019"/>
                </a:lnTo>
                <a:close/>
              </a:path>
            </a:pathLst>
          </a:custGeom>
          <a:solidFill>
            <a:srgbClr val="FFFFFF"/>
          </a:solidFill>
        </p:spPr>
        <p:txBody>
          <a:bodyPr wrap="square" lIns="0" tIns="0" rIns="0" bIns="0" rtlCol="0"/>
          <a:lstStyle/>
          <a:p>
            <a:endParaRPr/>
          </a:p>
        </p:txBody>
      </p:sp>
      <p:sp>
        <p:nvSpPr>
          <p:cNvPr id="19" name="object 19"/>
          <p:cNvSpPr txBox="1"/>
          <p:nvPr/>
        </p:nvSpPr>
        <p:spPr>
          <a:xfrm>
            <a:off x="5697885" y="4874509"/>
            <a:ext cx="1862455" cy="838178"/>
          </a:xfrm>
          <a:prstGeom prst="rect">
            <a:avLst/>
          </a:prstGeom>
        </p:spPr>
        <p:txBody>
          <a:bodyPr vert="horz" wrap="square" lIns="0" tIns="12700" rIns="0" bIns="0" rtlCol="0">
            <a:spAutoFit/>
          </a:bodyPr>
          <a:lstStyle/>
          <a:p>
            <a:pPr marL="12700" marR="5080">
              <a:lnSpc>
                <a:spcPct val="114999"/>
              </a:lnSpc>
              <a:spcBef>
                <a:spcPts val="100"/>
              </a:spcBef>
            </a:pPr>
            <a:r>
              <a:rPr lang="es-MX" sz="1600" b="1" spc="-5" dirty="0">
                <a:solidFill>
                  <a:srgbClr val="666666"/>
                </a:solidFill>
                <a:latin typeface="Arial"/>
                <a:cs typeface="Arial"/>
              </a:rPr>
              <a:t>ENVIAR LAS ETIQUETAS DEL PRODUCTO</a:t>
            </a:r>
            <a:endParaRPr sz="1600" dirty="0">
              <a:latin typeface="Arial"/>
              <a:cs typeface="Arial"/>
            </a:endParaRPr>
          </a:p>
        </p:txBody>
      </p:sp>
      <p:sp>
        <p:nvSpPr>
          <p:cNvPr id="20" name="object 20"/>
          <p:cNvSpPr txBox="1"/>
          <p:nvPr/>
        </p:nvSpPr>
        <p:spPr>
          <a:xfrm>
            <a:off x="5202682" y="4275277"/>
            <a:ext cx="449580" cy="788670"/>
          </a:xfrm>
          <a:prstGeom prst="rect">
            <a:avLst/>
          </a:prstGeom>
        </p:spPr>
        <p:txBody>
          <a:bodyPr vert="horz" wrap="square" lIns="0" tIns="13335" rIns="0" bIns="0" rtlCol="0">
            <a:spAutoFit/>
          </a:bodyPr>
          <a:lstStyle/>
          <a:p>
            <a:pPr marL="12700">
              <a:lnSpc>
                <a:spcPct val="100000"/>
              </a:lnSpc>
              <a:spcBef>
                <a:spcPts val="105"/>
              </a:spcBef>
            </a:pPr>
            <a:r>
              <a:rPr sz="5000" dirty="0">
                <a:solidFill>
                  <a:srgbClr val="46895C"/>
                </a:solidFill>
                <a:latin typeface="Arial Black"/>
                <a:cs typeface="Arial Black"/>
              </a:rPr>
              <a:t>4</a:t>
            </a:r>
            <a:endParaRPr sz="5000">
              <a:latin typeface="Arial Black"/>
              <a:cs typeface="Arial Black"/>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E0DCD5"/>
          </a:solidFill>
        </p:spPr>
        <p:txBody>
          <a:bodyPr wrap="square" lIns="0" tIns="0" rIns="0" bIns="0" rtlCol="0"/>
          <a:lstStyle/>
          <a:p>
            <a:endParaRPr/>
          </a:p>
        </p:txBody>
      </p:sp>
      <p:sp>
        <p:nvSpPr>
          <p:cNvPr id="3" name="object 3"/>
          <p:cNvSpPr/>
          <p:nvPr/>
        </p:nvSpPr>
        <p:spPr>
          <a:xfrm>
            <a:off x="396240" y="716280"/>
            <a:ext cx="8388350" cy="352425"/>
          </a:xfrm>
          <a:custGeom>
            <a:avLst/>
            <a:gdLst/>
            <a:ahLst/>
            <a:cxnLst/>
            <a:rect l="l" t="t" r="r" b="b"/>
            <a:pathLst>
              <a:path w="8388350" h="352425">
                <a:moveTo>
                  <a:pt x="8329421" y="0"/>
                </a:moveTo>
                <a:lnTo>
                  <a:pt x="58674" y="0"/>
                </a:lnTo>
                <a:lnTo>
                  <a:pt x="35833" y="4613"/>
                </a:lnTo>
                <a:lnTo>
                  <a:pt x="17183" y="17192"/>
                </a:lnTo>
                <a:lnTo>
                  <a:pt x="4610" y="35843"/>
                </a:lnTo>
                <a:lnTo>
                  <a:pt x="0" y="58674"/>
                </a:lnTo>
                <a:lnTo>
                  <a:pt x="0" y="293370"/>
                </a:lnTo>
                <a:lnTo>
                  <a:pt x="4610" y="316200"/>
                </a:lnTo>
                <a:lnTo>
                  <a:pt x="17183" y="334851"/>
                </a:lnTo>
                <a:lnTo>
                  <a:pt x="35833" y="347430"/>
                </a:lnTo>
                <a:lnTo>
                  <a:pt x="58674" y="352044"/>
                </a:lnTo>
                <a:lnTo>
                  <a:pt x="8329421" y="352044"/>
                </a:lnTo>
                <a:lnTo>
                  <a:pt x="8352252" y="347430"/>
                </a:lnTo>
                <a:lnTo>
                  <a:pt x="8370903" y="334851"/>
                </a:lnTo>
                <a:lnTo>
                  <a:pt x="8383482" y="316200"/>
                </a:lnTo>
                <a:lnTo>
                  <a:pt x="8388095" y="293370"/>
                </a:lnTo>
                <a:lnTo>
                  <a:pt x="8388095" y="58674"/>
                </a:lnTo>
                <a:lnTo>
                  <a:pt x="8383482" y="35843"/>
                </a:lnTo>
                <a:lnTo>
                  <a:pt x="8370903" y="17192"/>
                </a:lnTo>
                <a:lnTo>
                  <a:pt x="8352252" y="4613"/>
                </a:lnTo>
                <a:lnTo>
                  <a:pt x="8329421" y="0"/>
                </a:lnTo>
                <a:close/>
              </a:path>
            </a:pathLst>
          </a:custGeom>
          <a:solidFill>
            <a:srgbClr val="B19758"/>
          </a:solidFill>
        </p:spPr>
        <p:txBody>
          <a:bodyPr wrap="square" lIns="0" tIns="0" rIns="0" bIns="0" rtlCol="0"/>
          <a:lstStyle/>
          <a:p>
            <a:endParaRPr/>
          </a:p>
        </p:txBody>
      </p:sp>
      <p:sp>
        <p:nvSpPr>
          <p:cNvPr id="4" name="object 4"/>
          <p:cNvSpPr txBox="1"/>
          <p:nvPr/>
        </p:nvSpPr>
        <p:spPr>
          <a:xfrm>
            <a:off x="357022" y="761238"/>
            <a:ext cx="8430895" cy="5175776"/>
          </a:xfrm>
          <a:prstGeom prst="rect">
            <a:avLst/>
          </a:prstGeom>
        </p:spPr>
        <p:txBody>
          <a:bodyPr vert="horz" wrap="square" lIns="0" tIns="12700" rIns="0" bIns="0" rtlCol="0">
            <a:spAutoFit/>
          </a:bodyPr>
          <a:lstStyle/>
          <a:p>
            <a:pPr marL="86995" algn="ctr">
              <a:lnSpc>
                <a:spcPct val="100000"/>
              </a:lnSpc>
              <a:spcBef>
                <a:spcPts val="100"/>
              </a:spcBef>
            </a:pPr>
            <a:r>
              <a:rPr sz="1500" b="1" spc="-10" dirty="0">
                <a:solidFill>
                  <a:srgbClr val="FFFFFF"/>
                </a:solidFill>
                <a:latin typeface="Arial"/>
                <a:cs typeface="Arial"/>
              </a:rPr>
              <a:t>CONDI</a:t>
            </a:r>
            <a:r>
              <a:rPr lang="es-MX" sz="1500" b="1" spc="-10" dirty="0">
                <a:solidFill>
                  <a:srgbClr val="FFFFFF"/>
                </a:solidFill>
                <a:latin typeface="Arial"/>
                <a:cs typeface="Arial"/>
              </a:rPr>
              <a:t>C</a:t>
            </a:r>
            <a:r>
              <a:rPr sz="1500" b="1" spc="-10" dirty="0">
                <a:solidFill>
                  <a:srgbClr val="FFFFFF"/>
                </a:solidFill>
                <a:latin typeface="Arial"/>
                <a:cs typeface="Arial"/>
              </a:rPr>
              <a:t>ION</a:t>
            </a:r>
            <a:r>
              <a:rPr lang="es-MX" sz="1500" b="1" spc="-10" dirty="0">
                <a:solidFill>
                  <a:srgbClr val="FFFFFF"/>
                </a:solidFill>
                <a:latin typeface="Arial"/>
                <a:cs typeface="Arial"/>
              </a:rPr>
              <a:t>E</a:t>
            </a:r>
            <a:r>
              <a:rPr sz="1500" b="1" spc="-10" dirty="0">
                <a:solidFill>
                  <a:srgbClr val="FFFFFF"/>
                </a:solidFill>
                <a:latin typeface="Arial"/>
                <a:cs typeface="Arial"/>
              </a:rPr>
              <a:t>S </a:t>
            </a:r>
            <a:r>
              <a:rPr lang="es-MX" sz="1500" b="1" spc="-10" dirty="0">
                <a:solidFill>
                  <a:srgbClr val="FFFFFF"/>
                </a:solidFill>
                <a:latin typeface="Arial"/>
                <a:cs typeface="Arial"/>
              </a:rPr>
              <a:t>PARA LA</a:t>
            </a:r>
            <a:r>
              <a:rPr sz="1500" b="1" spc="30" dirty="0">
                <a:solidFill>
                  <a:srgbClr val="FFFFFF"/>
                </a:solidFill>
                <a:latin typeface="Arial"/>
                <a:cs typeface="Arial"/>
              </a:rPr>
              <a:t> </a:t>
            </a:r>
            <a:r>
              <a:rPr sz="1500" b="1" spc="-10" dirty="0">
                <a:solidFill>
                  <a:srgbClr val="FFFFFF"/>
                </a:solidFill>
                <a:latin typeface="Arial"/>
                <a:cs typeface="Arial"/>
              </a:rPr>
              <a:t>CERTIFICA</a:t>
            </a:r>
            <a:r>
              <a:rPr lang="es-MX" sz="1500" b="1" spc="-10" dirty="0">
                <a:solidFill>
                  <a:srgbClr val="FFFFFF"/>
                </a:solidFill>
                <a:latin typeface="Arial"/>
                <a:cs typeface="Arial"/>
              </a:rPr>
              <a:t>C</a:t>
            </a:r>
            <a:r>
              <a:rPr sz="1500" b="1" spc="-10" dirty="0">
                <a:solidFill>
                  <a:srgbClr val="FFFFFF"/>
                </a:solidFill>
                <a:latin typeface="Arial"/>
                <a:cs typeface="Arial"/>
              </a:rPr>
              <a:t>I</a:t>
            </a:r>
            <a:r>
              <a:rPr lang="es-MX" sz="1500" b="1" spc="-10" dirty="0" err="1">
                <a:solidFill>
                  <a:srgbClr val="FFFFFF"/>
                </a:solidFill>
                <a:latin typeface="Arial"/>
                <a:cs typeface="Arial"/>
              </a:rPr>
              <a:t>Ó</a:t>
            </a:r>
            <a:r>
              <a:rPr sz="1500" b="1" spc="-10" dirty="0">
                <a:solidFill>
                  <a:srgbClr val="FFFFFF"/>
                </a:solidFill>
                <a:latin typeface="Arial"/>
                <a:cs typeface="Arial"/>
              </a:rPr>
              <a:t>N</a:t>
            </a:r>
            <a:endParaRPr sz="1500" dirty="0">
              <a:latin typeface="Arial"/>
              <a:cs typeface="Arial"/>
            </a:endParaRPr>
          </a:p>
          <a:p>
            <a:pPr>
              <a:lnSpc>
                <a:spcPct val="100000"/>
              </a:lnSpc>
              <a:spcBef>
                <a:spcPts val="45"/>
              </a:spcBef>
            </a:pPr>
            <a:endParaRPr sz="1300" dirty="0">
              <a:latin typeface="Arial"/>
              <a:cs typeface="Arial"/>
            </a:endParaRPr>
          </a:p>
          <a:p>
            <a:pPr marL="2652395" marR="1505585" indent="-1152525">
              <a:lnSpc>
                <a:spcPct val="100000"/>
              </a:lnSpc>
            </a:pPr>
            <a:r>
              <a:rPr lang="es-MX" sz="1400" b="1" spc="-15" dirty="0">
                <a:latin typeface="Arial"/>
                <a:cs typeface="Arial"/>
              </a:rPr>
              <a:t>Para asegurarte de estar listo para comenzar</a:t>
            </a:r>
            <a:r>
              <a:rPr sz="1400" b="1" spc="-5" dirty="0">
                <a:latin typeface="Arial"/>
                <a:cs typeface="Arial"/>
              </a:rPr>
              <a:t>,</a:t>
            </a:r>
            <a:r>
              <a:rPr lang="es-MX" sz="1400" b="1" spc="-5" dirty="0">
                <a:latin typeface="Arial"/>
                <a:cs typeface="Arial"/>
              </a:rPr>
              <a:t> por favor, verifica estos criterios antes de iniciar tu solicitud</a:t>
            </a:r>
            <a:r>
              <a:rPr sz="1400" b="1" spc="-5" dirty="0">
                <a:latin typeface="Arial"/>
                <a:cs typeface="Arial"/>
              </a:rPr>
              <a:t>.</a:t>
            </a:r>
            <a:endParaRPr lang="en-US" sz="1400" dirty="0">
              <a:latin typeface="Arial"/>
              <a:cs typeface="Arial"/>
            </a:endParaRPr>
          </a:p>
          <a:p>
            <a:pPr>
              <a:lnSpc>
                <a:spcPct val="100000"/>
              </a:lnSpc>
              <a:spcBef>
                <a:spcPts val="5"/>
              </a:spcBef>
            </a:pPr>
            <a:endParaRPr lang="en-US" sz="2150" dirty="0">
              <a:latin typeface="Arial"/>
              <a:cs typeface="Arial"/>
            </a:endParaRPr>
          </a:p>
          <a:p>
            <a:pPr marL="12700">
              <a:lnSpc>
                <a:spcPct val="100000"/>
              </a:lnSpc>
            </a:pPr>
            <a:r>
              <a:rPr lang="es-MX" sz="1550" b="1" spc="-5" dirty="0">
                <a:solidFill>
                  <a:srgbClr val="2C6241"/>
                </a:solidFill>
                <a:latin typeface="Arial"/>
                <a:cs typeface="Arial"/>
              </a:rPr>
              <a:t>UBICACIÓN DE LA </a:t>
            </a:r>
            <a:r>
              <a:rPr sz="1550" b="1" spc="-5" dirty="0">
                <a:solidFill>
                  <a:srgbClr val="2C6241"/>
                </a:solidFill>
                <a:latin typeface="Arial"/>
                <a:cs typeface="Arial"/>
              </a:rPr>
              <a:t>PRODUCTION</a:t>
            </a:r>
            <a:endParaRPr sz="1550" dirty="0">
              <a:latin typeface="Arial"/>
              <a:cs typeface="Arial"/>
            </a:endParaRPr>
          </a:p>
          <a:p>
            <a:pPr marL="12700">
              <a:lnSpc>
                <a:spcPct val="100000"/>
              </a:lnSpc>
              <a:spcBef>
                <a:spcPts val="894"/>
              </a:spcBef>
            </a:pPr>
            <a:r>
              <a:rPr lang="es-ES" sz="1400" spc="-5" dirty="0">
                <a:latin typeface="Arial"/>
                <a:cs typeface="Arial"/>
              </a:rPr>
              <a:t>Los productos de marca propia aprobados solo pueden ser fabricados por la empresa con certificación OK que figura en el Acuerdo de Marca Propia (PLA). La entidad de marca propia no está autorizada a fabricar ningún producto que vaya a ser etiquetado o comercializado como certificado por OK Kosher. (Esto requeriría un acuerdo de certificación kosher estándar con OK Kosher).</a:t>
            </a:r>
          </a:p>
          <a:p>
            <a:pPr marL="12700">
              <a:lnSpc>
                <a:spcPct val="100000"/>
              </a:lnSpc>
              <a:spcBef>
                <a:spcPts val="5"/>
              </a:spcBef>
            </a:pPr>
            <a:endParaRPr lang="es-MX" sz="1550" b="1" spc="-10" dirty="0">
              <a:solidFill>
                <a:srgbClr val="2C6241"/>
              </a:solidFill>
              <a:latin typeface="Arial"/>
              <a:cs typeface="Arial"/>
            </a:endParaRPr>
          </a:p>
          <a:p>
            <a:pPr marL="12700">
              <a:lnSpc>
                <a:spcPct val="100000"/>
              </a:lnSpc>
              <a:spcBef>
                <a:spcPts val="5"/>
              </a:spcBef>
            </a:pPr>
            <a:r>
              <a:rPr sz="1550" b="1" spc="-5" dirty="0">
                <a:solidFill>
                  <a:srgbClr val="2C6241"/>
                </a:solidFill>
                <a:latin typeface="Arial"/>
                <a:cs typeface="Arial"/>
              </a:rPr>
              <a:t>LOGISTIC</a:t>
            </a:r>
            <a:r>
              <a:rPr lang="es-MX" sz="1550" b="1" spc="-5" dirty="0">
                <a:solidFill>
                  <a:srgbClr val="2C6241"/>
                </a:solidFill>
                <a:latin typeface="Arial"/>
                <a:cs typeface="Arial"/>
              </a:rPr>
              <a:t>A DE ETIQUETADO</a:t>
            </a:r>
            <a:endParaRPr sz="1550" dirty="0">
              <a:latin typeface="Arial"/>
              <a:cs typeface="Arial"/>
            </a:endParaRPr>
          </a:p>
          <a:p>
            <a:pPr marL="12700" marR="248920">
              <a:lnSpc>
                <a:spcPct val="115100"/>
              </a:lnSpc>
              <a:spcBef>
                <a:spcPts val="640"/>
              </a:spcBef>
            </a:pPr>
            <a:r>
              <a:rPr lang="es-ES" sz="1400" dirty="0">
                <a:latin typeface="Arial"/>
                <a:cs typeface="Arial"/>
              </a:rPr>
              <a:t>Tanto el fabricante con certificación OK como la entidad PL pueden presentar etiquetas para su aprobación. Sin embargo, solo el fabricante con certificación OK puede almacenar las etiquetas que llevan el símbolo OK. Además, la entidad PL no está autorizada a empaquetar ni etiquetar ningún producto con certificación OK.</a:t>
            </a:r>
          </a:p>
          <a:p>
            <a:pPr marL="12700" marR="248920">
              <a:lnSpc>
                <a:spcPct val="115100"/>
              </a:lnSpc>
              <a:spcBef>
                <a:spcPts val="640"/>
              </a:spcBef>
            </a:pPr>
            <a:endParaRPr sz="1400" dirty="0">
              <a:latin typeface="Arial"/>
              <a:cs typeface="Arial"/>
            </a:endParaRPr>
          </a:p>
          <a:p>
            <a:pPr marL="12700">
              <a:lnSpc>
                <a:spcPct val="100000"/>
              </a:lnSpc>
              <a:spcBef>
                <a:spcPts val="5"/>
              </a:spcBef>
            </a:pPr>
            <a:r>
              <a:rPr sz="1550" b="1" spc="-10" dirty="0">
                <a:solidFill>
                  <a:srgbClr val="2C6241"/>
                </a:solidFill>
                <a:latin typeface="Arial"/>
                <a:cs typeface="Arial"/>
              </a:rPr>
              <a:t>MARKETING </a:t>
            </a:r>
            <a:r>
              <a:rPr lang="es-MX" sz="1550" b="1" spc="-5" dirty="0">
                <a:solidFill>
                  <a:srgbClr val="2C6241"/>
                </a:solidFill>
                <a:latin typeface="Arial"/>
                <a:cs typeface="Arial"/>
              </a:rPr>
              <a:t>Y VENTAS</a:t>
            </a:r>
            <a:endParaRPr lang="en-US" sz="1550" b="1" spc="-5" dirty="0">
              <a:solidFill>
                <a:srgbClr val="2C6241"/>
              </a:solidFill>
              <a:latin typeface="Arial"/>
              <a:cs typeface="Arial"/>
            </a:endParaRPr>
          </a:p>
          <a:p>
            <a:r>
              <a:rPr lang="es-ES" sz="1400" dirty="0">
                <a:latin typeface="Arial" panose="020B0604020202020204" pitchFamily="34" charset="0"/>
                <a:cs typeface="Arial" panose="020B0604020202020204" pitchFamily="34" charset="0"/>
              </a:rPr>
              <a:t>La entidad PL solo está autorizada a comercializar y vender productos envasados ​​con sus etiquetas/embalajes finales, tal como los recibe del fabricante. Consulte nuestra guía sobre el uso correcto del símbolo OK.</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E0DCD5"/>
          </a:solidFill>
        </p:spPr>
        <p:txBody>
          <a:bodyPr wrap="square" lIns="0" tIns="0" rIns="0" bIns="0" rtlCol="0"/>
          <a:lstStyle/>
          <a:p>
            <a:endParaRPr/>
          </a:p>
        </p:txBody>
      </p:sp>
      <p:sp>
        <p:nvSpPr>
          <p:cNvPr id="3" name="object 3"/>
          <p:cNvSpPr/>
          <p:nvPr/>
        </p:nvSpPr>
        <p:spPr>
          <a:xfrm>
            <a:off x="396240" y="608076"/>
            <a:ext cx="8388350" cy="352425"/>
          </a:xfrm>
          <a:custGeom>
            <a:avLst/>
            <a:gdLst/>
            <a:ahLst/>
            <a:cxnLst/>
            <a:rect l="l" t="t" r="r" b="b"/>
            <a:pathLst>
              <a:path w="8388350" h="352425">
                <a:moveTo>
                  <a:pt x="8329421" y="0"/>
                </a:moveTo>
                <a:lnTo>
                  <a:pt x="58674" y="0"/>
                </a:lnTo>
                <a:lnTo>
                  <a:pt x="35833" y="4613"/>
                </a:lnTo>
                <a:lnTo>
                  <a:pt x="17183" y="17192"/>
                </a:lnTo>
                <a:lnTo>
                  <a:pt x="4610" y="35843"/>
                </a:lnTo>
                <a:lnTo>
                  <a:pt x="0" y="58674"/>
                </a:lnTo>
                <a:lnTo>
                  <a:pt x="0" y="293370"/>
                </a:lnTo>
                <a:lnTo>
                  <a:pt x="4610" y="316200"/>
                </a:lnTo>
                <a:lnTo>
                  <a:pt x="17183" y="334851"/>
                </a:lnTo>
                <a:lnTo>
                  <a:pt x="35833" y="347430"/>
                </a:lnTo>
                <a:lnTo>
                  <a:pt x="58674" y="352044"/>
                </a:lnTo>
                <a:lnTo>
                  <a:pt x="8329421" y="352044"/>
                </a:lnTo>
                <a:lnTo>
                  <a:pt x="8352252" y="347430"/>
                </a:lnTo>
                <a:lnTo>
                  <a:pt x="8370903" y="334851"/>
                </a:lnTo>
                <a:lnTo>
                  <a:pt x="8383482" y="316200"/>
                </a:lnTo>
                <a:lnTo>
                  <a:pt x="8388095" y="293370"/>
                </a:lnTo>
                <a:lnTo>
                  <a:pt x="8388095" y="58674"/>
                </a:lnTo>
                <a:lnTo>
                  <a:pt x="8383482" y="35843"/>
                </a:lnTo>
                <a:lnTo>
                  <a:pt x="8370903" y="17192"/>
                </a:lnTo>
                <a:lnTo>
                  <a:pt x="8352252" y="4613"/>
                </a:lnTo>
                <a:lnTo>
                  <a:pt x="8329421" y="0"/>
                </a:lnTo>
                <a:close/>
              </a:path>
            </a:pathLst>
          </a:custGeom>
          <a:solidFill>
            <a:srgbClr val="B19758"/>
          </a:solidFill>
        </p:spPr>
        <p:txBody>
          <a:bodyPr wrap="square" lIns="0" tIns="0" rIns="0" bIns="0" rtlCol="0"/>
          <a:lstStyle/>
          <a:p>
            <a:endParaRPr/>
          </a:p>
        </p:txBody>
      </p:sp>
      <p:sp>
        <p:nvSpPr>
          <p:cNvPr id="4" name="object 4"/>
          <p:cNvSpPr txBox="1"/>
          <p:nvPr/>
        </p:nvSpPr>
        <p:spPr>
          <a:xfrm>
            <a:off x="462215" y="688058"/>
            <a:ext cx="8187055" cy="674544"/>
          </a:xfrm>
          <a:prstGeom prst="rect">
            <a:avLst/>
          </a:prstGeom>
        </p:spPr>
        <p:txBody>
          <a:bodyPr vert="horz" wrap="square" lIns="0" tIns="12700" rIns="0" bIns="0" rtlCol="0">
            <a:spAutoFit/>
          </a:bodyPr>
          <a:lstStyle/>
          <a:p>
            <a:pPr marL="49530" algn="ctr">
              <a:lnSpc>
                <a:spcPct val="100000"/>
              </a:lnSpc>
              <a:spcBef>
                <a:spcPts val="100"/>
              </a:spcBef>
            </a:pPr>
            <a:r>
              <a:rPr lang="es-MX" sz="1500" b="1" spc="-5" dirty="0">
                <a:solidFill>
                  <a:srgbClr val="FFFFFF"/>
                </a:solidFill>
                <a:latin typeface="Arial"/>
                <a:cs typeface="Arial"/>
              </a:rPr>
              <a:t>Bueno Saber!</a:t>
            </a:r>
            <a:endParaRPr sz="1500" dirty="0">
              <a:latin typeface="Arial"/>
              <a:cs typeface="Arial"/>
            </a:endParaRPr>
          </a:p>
          <a:p>
            <a:r>
              <a:rPr lang="es-ES" sz="1400" b="1" dirty="0">
                <a:latin typeface="Arial" panose="020B0604020202020204" pitchFamily="34" charset="0"/>
                <a:cs typeface="Arial" panose="020B0604020202020204" pitchFamily="34" charset="0"/>
              </a:rPr>
              <a:t>Aquí tiene algunos consejos útiles para solicitar la certificación OK Kosher como fabricante de marca propia.</a:t>
            </a:r>
          </a:p>
        </p:txBody>
      </p:sp>
      <p:sp>
        <p:nvSpPr>
          <p:cNvPr id="5" name="object 5"/>
          <p:cNvSpPr txBox="1"/>
          <p:nvPr/>
        </p:nvSpPr>
        <p:spPr>
          <a:xfrm>
            <a:off x="509422" y="1648748"/>
            <a:ext cx="4161790" cy="1331583"/>
          </a:xfrm>
          <a:prstGeom prst="rect">
            <a:avLst/>
          </a:prstGeom>
        </p:spPr>
        <p:txBody>
          <a:bodyPr vert="horz" wrap="square" lIns="0" tIns="137160" rIns="0" bIns="0" rtlCol="0">
            <a:spAutoFit/>
          </a:bodyPr>
          <a:lstStyle/>
          <a:p>
            <a:pPr marL="12700">
              <a:lnSpc>
                <a:spcPct val="100000"/>
              </a:lnSpc>
              <a:spcBef>
                <a:spcPts val="1080"/>
              </a:spcBef>
            </a:pPr>
            <a:r>
              <a:rPr sz="1400" b="1" spc="-10" dirty="0">
                <a:solidFill>
                  <a:srgbClr val="2C6241"/>
                </a:solidFill>
                <a:latin typeface="Arial"/>
                <a:cs typeface="Arial"/>
              </a:rPr>
              <a:t>P</a:t>
            </a:r>
            <a:r>
              <a:rPr lang="es-MX" sz="1400" b="1" spc="-10" dirty="0">
                <a:solidFill>
                  <a:srgbClr val="2C6241"/>
                </a:solidFill>
                <a:latin typeface="Arial"/>
                <a:cs typeface="Arial"/>
              </a:rPr>
              <a:t>OSIBLES RETRAZOS EN EL PROCEDIMIENTO</a:t>
            </a:r>
            <a:endParaRPr sz="1400" dirty="0">
              <a:latin typeface="Arial"/>
              <a:cs typeface="Arial"/>
            </a:endParaRPr>
          </a:p>
          <a:p>
            <a:pPr marL="12700" marR="5080">
              <a:lnSpc>
                <a:spcPct val="114999"/>
              </a:lnSpc>
              <a:spcBef>
                <a:spcPts val="640"/>
              </a:spcBef>
            </a:pPr>
            <a:r>
              <a:rPr lang="es-MX" sz="1300" spc="10" dirty="0">
                <a:latin typeface="Arial"/>
                <a:cs typeface="Arial"/>
              </a:rPr>
              <a:t>Nos esforzamos por brindar el mejor servicio posible siempre.</a:t>
            </a:r>
            <a:r>
              <a:rPr sz="1300" dirty="0">
                <a:latin typeface="Arial"/>
                <a:cs typeface="Arial"/>
              </a:rPr>
              <a:t> </a:t>
            </a:r>
            <a:r>
              <a:rPr lang="es-MX" sz="1300" dirty="0">
                <a:latin typeface="Arial"/>
                <a:cs typeface="Arial"/>
              </a:rPr>
              <a:t>Sin embargo</a:t>
            </a:r>
            <a:r>
              <a:rPr sz="1300" spc="-5" dirty="0">
                <a:latin typeface="Arial"/>
                <a:cs typeface="Arial"/>
              </a:rPr>
              <a:t>, </a:t>
            </a:r>
            <a:r>
              <a:rPr lang="es-MX" sz="1300" spc="-5" dirty="0">
                <a:latin typeface="Arial"/>
                <a:cs typeface="Arial"/>
              </a:rPr>
              <a:t>pueden producirse retrasos en el procedimiento, por lo que rogamos tener paciencia. Ejemplos</a:t>
            </a:r>
            <a:r>
              <a:rPr sz="1300" spc="-5" dirty="0">
                <a:latin typeface="Arial"/>
                <a:cs typeface="Arial"/>
              </a:rPr>
              <a:t>:</a:t>
            </a:r>
            <a:endParaRPr sz="1300" dirty="0">
              <a:latin typeface="Arial"/>
              <a:cs typeface="Arial"/>
            </a:endParaRPr>
          </a:p>
        </p:txBody>
      </p:sp>
      <p:sp>
        <p:nvSpPr>
          <p:cNvPr id="6" name="object 6"/>
          <p:cNvSpPr txBox="1"/>
          <p:nvPr/>
        </p:nvSpPr>
        <p:spPr>
          <a:xfrm>
            <a:off x="534923" y="3054095"/>
            <a:ext cx="4020820" cy="2089290"/>
          </a:xfrm>
          <a:prstGeom prst="rect">
            <a:avLst/>
          </a:prstGeom>
          <a:solidFill>
            <a:srgbClr val="CAC4B6"/>
          </a:solidFill>
        </p:spPr>
        <p:txBody>
          <a:bodyPr vert="horz" wrap="square" lIns="0" tIns="132080" rIns="0" bIns="0" rtlCol="0">
            <a:spAutoFit/>
          </a:bodyPr>
          <a:lstStyle/>
          <a:p>
            <a:pPr marL="90805" marR="382270" indent="147320">
              <a:lnSpc>
                <a:spcPct val="115199"/>
              </a:lnSpc>
              <a:spcBef>
                <a:spcPts val="1040"/>
              </a:spcBef>
            </a:pPr>
            <a:r>
              <a:rPr sz="1400" dirty="0">
                <a:latin typeface="Arial"/>
                <a:cs typeface="Arial"/>
              </a:rPr>
              <a:t>» </a:t>
            </a:r>
            <a:r>
              <a:rPr lang="es-MX" sz="1400" spc="10" dirty="0">
                <a:latin typeface="Arial"/>
                <a:cs typeface="Arial"/>
              </a:rPr>
              <a:t>Recibimos una solicitud </a:t>
            </a:r>
            <a:r>
              <a:rPr sz="1400" dirty="0" err="1">
                <a:latin typeface="Arial"/>
                <a:cs typeface="Arial"/>
              </a:rPr>
              <a:t>incomplet</a:t>
            </a:r>
            <a:r>
              <a:rPr lang="es-MX" sz="1400" dirty="0">
                <a:latin typeface="Arial"/>
                <a:cs typeface="Arial"/>
              </a:rPr>
              <a:t>a</a:t>
            </a:r>
            <a:r>
              <a:rPr sz="1400" dirty="0">
                <a:latin typeface="Arial"/>
                <a:cs typeface="Arial"/>
              </a:rPr>
              <a:t> o</a:t>
            </a:r>
            <a:r>
              <a:rPr lang="es-MX" sz="1400" dirty="0">
                <a:latin typeface="Arial"/>
                <a:cs typeface="Arial"/>
              </a:rPr>
              <a:t> con información inexacta</a:t>
            </a:r>
            <a:r>
              <a:rPr sz="1400" dirty="0">
                <a:latin typeface="Arial"/>
                <a:cs typeface="Arial"/>
              </a:rPr>
              <a:t>.</a:t>
            </a:r>
          </a:p>
          <a:p>
            <a:pPr marL="90805" marR="386080" indent="147320">
              <a:lnSpc>
                <a:spcPct val="114999"/>
              </a:lnSpc>
            </a:pPr>
            <a:r>
              <a:rPr sz="1400" dirty="0">
                <a:latin typeface="Arial"/>
                <a:cs typeface="Arial"/>
              </a:rPr>
              <a:t>» </a:t>
            </a:r>
            <a:r>
              <a:rPr lang="es-MX" sz="1400" dirty="0">
                <a:latin typeface="Arial"/>
                <a:cs typeface="Arial"/>
              </a:rPr>
              <a:t>Hay notas escritas a mano en su solicitud </a:t>
            </a:r>
            <a:r>
              <a:rPr sz="1400" spc="-215" dirty="0">
                <a:latin typeface="Arial"/>
                <a:cs typeface="Arial"/>
              </a:rPr>
              <a:t> </a:t>
            </a:r>
            <a:r>
              <a:rPr sz="1400" dirty="0">
                <a:latin typeface="Arial"/>
                <a:cs typeface="Arial"/>
              </a:rPr>
              <a:t>PLA</a:t>
            </a:r>
            <a:r>
              <a:rPr sz="1400" spc="-5" dirty="0">
                <a:latin typeface="Arial"/>
                <a:cs typeface="Arial"/>
              </a:rPr>
              <a:t>.</a:t>
            </a:r>
            <a:endParaRPr sz="1400" dirty="0">
              <a:latin typeface="Arial"/>
              <a:cs typeface="Arial"/>
            </a:endParaRPr>
          </a:p>
          <a:p>
            <a:pPr marL="90805" marR="626110" indent="147320">
              <a:lnSpc>
                <a:spcPct val="114999"/>
              </a:lnSpc>
            </a:pPr>
            <a:r>
              <a:rPr sz="1400" dirty="0">
                <a:latin typeface="Arial"/>
                <a:cs typeface="Arial"/>
              </a:rPr>
              <a:t>» </a:t>
            </a:r>
            <a:r>
              <a:rPr lang="es-MX" sz="1400" dirty="0">
                <a:latin typeface="Arial"/>
                <a:cs typeface="Arial"/>
              </a:rPr>
              <a:t>Una versión no oficial del logo de OK se utilizó.</a:t>
            </a:r>
            <a:endParaRPr sz="1400" dirty="0">
              <a:latin typeface="Arial"/>
              <a:cs typeface="Arial"/>
            </a:endParaRPr>
          </a:p>
          <a:p>
            <a:pPr marL="238125">
              <a:lnSpc>
                <a:spcPct val="100000"/>
              </a:lnSpc>
              <a:spcBef>
                <a:spcPts val="250"/>
              </a:spcBef>
            </a:pPr>
            <a:r>
              <a:rPr sz="1400" dirty="0">
                <a:latin typeface="Arial"/>
                <a:cs typeface="Arial"/>
              </a:rPr>
              <a:t>» </a:t>
            </a:r>
            <a:r>
              <a:rPr lang="es-MX" sz="1400" dirty="0">
                <a:latin typeface="Arial"/>
                <a:cs typeface="Arial"/>
              </a:rPr>
              <a:t>Etiquetas con el Símbolo de OK se han imprimido antes de su aprobación.</a:t>
            </a:r>
            <a:endParaRPr sz="1400" dirty="0">
              <a:latin typeface="Arial"/>
              <a:cs typeface="Arial"/>
            </a:endParaRPr>
          </a:p>
        </p:txBody>
      </p:sp>
      <p:sp>
        <p:nvSpPr>
          <p:cNvPr id="7" name="object 7"/>
          <p:cNvSpPr txBox="1"/>
          <p:nvPr/>
        </p:nvSpPr>
        <p:spPr>
          <a:xfrm>
            <a:off x="627989" y="5751982"/>
            <a:ext cx="4043223" cy="659155"/>
          </a:xfrm>
          <a:prstGeom prst="rect">
            <a:avLst/>
          </a:prstGeom>
        </p:spPr>
        <p:txBody>
          <a:bodyPr vert="horz" wrap="square" lIns="0" tIns="12700" rIns="0" bIns="0" rtlCol="0">
            <a:spAutoFit/>
          </a:bodyPr>
          <a:lstStyle/>
          <a:p>
            <a:r>
              <a:rPr lang="es-ES" sz="1400" dirty="0">
                <a:latin typeface="Arial" panose="020B0604020202020204" pitchFamily="34" charset="0"/>
                <a:cs typeface="Arial" panose="020B0604020202020204" pitchFamily="34" charset="0"/>
              </a:rPr>
              <a:t>Evitar estos errores permitirá que la certificación de sus productos sea un proceso rápido y sin contratiempos.</a:t>
            </a:r>
          </a:p>
        </p:txBody>
      </p:sp>
      <p:sp>
        <p:nvSpPr>
          <p:cNvPr id="8" name="object 8"/>
          <p:cNvSpPr txBox="1"/>
          <p:nvPr/>
        </p:nvSpPr>
        <p:spPr>
          <a:xfrm>
            <a:off x="4849114" y="1648748"/>
            <a:ext cx="4147185" cy="1992853"/>
          </a:xfrm>
          <a:prstGeom prst="rect">
            <a:avLst/>
          </a:prstGeom>
        </p:spPr>
        <p:txBody>
          <a:bodyPr vert="horz" wrap="square" lIns="0" tIns="137160" rIns="0" bIns="0" rtlCol="0">
            <a:spAutoFit/>
          </a:bodyPr>
          <a:lstStyle/>
          <a:p>
            <a:pPr marL="12700">
              <a:lnSpc>
                <a:spcPct val="100000"/>
              </a:lnSpc>
              <a:spcBef>
                <a:spcPts val="1080"/>
              </a:spcBef>
            </a:pPr>
            <a:r>
              <a:rPr lang="en-US" sz="1550" b="1" spc="-5" dirty="0">
                <a:solidFill>
                  <a:srgbClr val="2C6241"/>
                </a:solidFill>
                <a:latin typeface="Arial"/>
                <a:cs typeface="Arial"/>
              </a:rPr>
              <a:t>E</a:t>
            </a:r>
            <a:r>
              <a:rPr lang="es-MX" sz="1550" b="1" spc="-5" dirty="0">
                <a:solidFill>
                  <a:srgbClr val="2C6241"/>
                </a:solidFill>
                <a:latin typeface="Arial"/>
                <a:cs typeface="Arial"/>
              </a:rPr>
              <a:t>NVÍO DE  INFORMACIÓN DE PRODUCTOS</a:t>
            </a:r>
            <a:endParaRPr sz="1550" dirty="0">
              <a:latin typeface="Arial"/>
              <a:cs typeface="Arial"/>
            </a:endParaRPr>
          </a:p>
          <a:p>
            <a:pPr algn="just"/>
            <a:r>
              <a:rPr lang="es-ES" sz="1500" dirty="0">
                <a:latin typeface="Arial" panose="020B0604020202020204" pitchFamily="34" charset="0"/>
                <a:cs typeface="Arial" panose="020B0604020202020204" pitchFamily="34" charset="0"/>
              </a:rPr>
              <a:t>Cada producto con certificación </a:t>
            </a:r>
            <a:r>
              <a:rPr lang="es-ES" sz="1500" b="1" dirty="0">
                <a:latin typeface="Arial" panose="020B0604020202020204" pitchFamily="34" charset="0"/>
                <a:cs typeface="Arial" panose="020B0604020202020204" pitchFamily="34" charset="0"/>
              </a:rPr>
              <a:t>OK</a:t>
            </a:r>
            <a:r>
              <a:rPr lang="es-ES" sz="1500" dirty="0">
                <a:latin typeface="Arial" panose="020B0604020202020204" pitchFamily="34" charset="0"/>
                <a:cs typeface="Arial" panose="020B0604020202020204" pitchFamily="34" charset="0"/>
              </a:rPr>
              <a:t> tiene un número de identificación </a:t>
            </a:r>
            <a:r>
              <a:rPr lang="es-ES" sz="1500" b="1" dirty="0">
                <a:latin typeface="Arial" panose="020B0604020202020204" pitchFamily="34" charset="0"/>
                <a:cs typeface="Arial" panose="020B0604020202020204" pitchFamily="34" charset="0"/>
              </a:rPr>
              <a:t>K-ID</a:t>
            </a:r>
            <a:r>
              <a:rPr lang="es-ES" sz="1500" dirty="0">
                <a:latin typeface="Arial" panose="020B0604020202020204" pitchFamily="34" charset="0"/>
                <a:cs typeface="Arial" panose="020B0604020202020204" pitchFamily="34" charset="0"/>
              </a:rPr>
              <a:t> (Kosher ID) único. El </a:t>
            </a:r>
            <a:r>
              <a:rPr lang="es-ES" sz="1500" b="1" dirty="0">
                <a:latin typeface="Arial" panose="020B0604020202020204" pitchFamily="34" charset="0"/>
                <a:cs typeface="Arial" panose="020B0604020202020204" pitchFamily="34" charset="0"/>
              </a:rPr>
              <a:t>K-ID</a:t>
            </a:r>
            <a:r>
              <a:rPr lang="es-ES" sz="1500" dirty="0">
                <a:latin typeface="Arial" panose="020B0604020202020204" pitchFamily="34" charset="0"/>
                <a:cs typeface="Arial" panose="020B0604020202020204" pitchFamily="34" charset="0"/>
              </a:rPr>
              <a:t> del fabricante es necesario para cada producto de marca propia que desee certificar y garantiza que se utilice el producto correcto en su solicitud. Puede obtener los </a:t>
            </a:r>
            <a:r>
              <a:rPr lang="es-ES" sz="1500" b="1" dirty="0">
                <a:latin typeface="Arial" panose="020B0604020202020204" pitchFamily="34" charset="0"/>
                <a:cs typeface="Arial" panose="020B0604020202020204" pitchFamily="34" charset="0"/>
              </a:rPr>
              <a:t>K-ID</a:t>
            </a:r>
            <a:r>
              <a:rPr lang="es-ES" sz="1500" dirty="0">
                <a:latin typeface="Arial" panose="020B0604020202020204" pitchFamily="34" charset="0"/>
                <a:cs typeface="Arial" panose="020B0604020202020204" pitchFamily="34" charset="0"/>
              </a:rPr>
              <a:t> de su fabricante con certificación </a:t>
            </a:r>
            <a:r>
              <a:rPr lang="es-ES" sz="1500" b="1" dirty="0">
                <a:latin typeface="Arial" panose="020B0604020202020204" pitchFamily="34" charset="0"/>
                <a:cs typeface="Arial" panose="020B0604020202020204" pitchFamily="34" charset="0"/>
              </a:rPr>
              <a:t>OK</a:t>
            </a:r>
            <a:r>
              <a:rPr lang="es-ES" sz="1500" dirty="0">
                <a:latin typeface="Arial" panose="020B0604020202020204" pitchFamily="34" charset="0"/>
                <a:cs typeface="Arial" panose="020B0604020202020204" pitchFamily="34" charset="0"/>
              </a:rPr>
              <a:t>.</a:t>
            </a:r>
          </a:p>
        </p:txBody>
      </p:sp>
      <p:sp>
        <p:nvSpPr>
          <p:cNvPr id="9" name="object 9"/>
          <p:cNvSpPr txBox="1"/>
          <p:nvPr/>
        </p:nvSpPr>
        <p:spPr>
          <a:xfrm>
            <a:off x="4849114" y="3717071"/>
            <a:ext cx="3970020" cy="2100575"/>
          </a:xfrm>
          <a:prstGeom prst="rect">
            <a:avLst/>
          </a:prstGeom>
        </p:spPr>
        <p:txBody>
          <a:bodyPr vert="horz" wrap="square" lIns="0" tIns="137160" rIns="0" bIns="0" rtlCol="0">
            <a:spAutoFit/>
          </a:bodyPr>
          <a:lstStyle/>
          <a:p>
            <a:pPr marL="12700">
              <a:lnSpc>
                <a:spcPct val="100000"/>
              </a:lnSpc>
              <a:spcBef>
                <a:spcPts val="1080"/>
              </a:spcBef>
            </a:pPr>
            <a:r>
              <a:rPr lang="es-MX" sz="1550" b="1" spc="-5" dirty="0">
                <a:solidFill>
                  <a:srgbClr val="2C6241"/>
                </a:solidFill>
                <a:latin typeface="Arial"/>
                <a:cs typeface="Arial"/>
              </a:rPr>
              <a:t>ÚTIL DE TENER EN CUENTA</a:t>
            </a:r>
            <a:endParaRPr sz="1550" dirty="0">
              <a:latin typeface="Arial"/>
              <a:cs typeface="Arial"/>
            </a:endParaRPr>
          </a:p>
          <a:p>
            <a:pPr algn="just"/>
            <a:r>
              <a:rPr lang="es-ES" sz="1600" dirty="0">
                <a:latin typeface="Arial" panose="020B0604020202020204" pitchFamily="34" charset="0"/>
                <a:cs typeface="Arial" panose="020B0604020202020204" pitchFamily="34" charset="0"/>
              </a:rPr>
              <a:t>Por favor, facilítenos los datos de contacto completos de la persona principal responsable de la cuenta de marca propia. También agradeceríamos que nos proporcionaran los datos de una persona de contacto alternativa en caso de que la persona principal no esté disponible.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073121"/>
            <a:ext cx="9144000" cy="278487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84072" y="427891"/>
            <a:ext cx="7726680" cy="1220206"/>
          </a:xfrm>
          <a:prstGeom prst="rect">
            <a:avLst/>
          </a:prstGeom>
        </p:spPr>
        <p:txBody>
          <a:bodyPr vert="horz" wrap="square" lIns="0" tIns="14605" rIns="0" bIns="0" rtlCol="0">
            <a:spAutoFit/>
          </a:bodyPr>
          <a:lstStyle/>
          <a:p>
            <a:pPr marL="87630">
              <a:lnSpc>
                <a:spcPts val="3679"/>
              </a:lnSpc>
              <a:spcBef>
                <a:spcPts val="115"/>
              </a:spcBef>
            </a:pPr>
            <a:r>
              <a:rPr lang="es-MX" sz="3150" i="1" spc="-114" dirty="0">
                <a:solidFill>
                  <a:srgbClr val="7E7E7E"/>
                </a:solidFill>
              </a:rPr>
              <a:t>Un vistazo a</a:t>
            </a:r>
            <a:endParaRPr sz="3150" dirty="0">
              <a:latin typeface="Arial Black"/>
              <a:cs typeface="Arial Black"/>
            </a:endParaRPr>
          </a:p>
          <a:p>
            <a:pPr marL="12700">
              <a:lnSpc>
                <a:spcPts val="5660"/>
              </a:lnSpc>
              <a:tabLst>
                <a:tab pos="2226945" algn="l"/>
              </a:tabLst>
            </a:pPr>
            <a:r>
              <a:rPr lang="es-MX" sz="4800" dirty="0">
                <a:solidFill>
                  <a:srgbClr val="46895C"/>
                </a:solidFill>
              </a:rPr>
              <a:t>La     Y quienes somos.</a:t>
            </a:r>
            <a:endParaRPr sz="4800" dirty="0"/>
          </a:p>
        </p:txBody>
      </p:sp>
      <p:sp>
        <p:nvSpPr>
          <p:cNvPr id="4" name="object 4"/>
          <p:cNvSpPr txBox="1"/>
          <p:nvPr/>
        </p:nvSpPr>
        <p:spPr>
          <a:xfrm>
            <a:off x="713333" y="1969489"/>
            <a:ext cx="8190865" cy="2955233"/>
          </a:xfrm>
          <a:prstGeom prst="rect">
            <a:avLst/>
          </a:prstGeom>
        </p:spPr>
        <p:txBody>
          <a:bodyPr vert="horz" wrap="square" lIns="0" tIns="50165" rIns="0" bIns="0" rtlCol="0">
            <a:spAutoFit/>
          </a:bodyPr>
          <a:lstStyle/>
          <a:p>
            <a:pPr marL="355600" indent="-342900">
              <a:lnSpc>
                <a:spcPct val="100000"/>
              </a:lnSpc>
              <a:spcBef>
                <a:spcPts val="395"/>
              </a:spcBef>
              <a:buClr>
                <a:srgbClr val="666666"/>
              </a:buClr>
              <a:buFont typeface="Times New Roman"/>
              <a:buChar char="●"/>
              <a:tabLst>
                <a:tab pos="354965" algn="l"/>
                <a:tab pos="355600" algn="l"/>
              </a:tabLst>
            </a:pPr>
            <a:r>
              <a:rPr sz="1800" b="1" dirty="0">
                <a:solidFill>
                  <a:srgbClr val="777777"/>
                </a:solidFill>
                <a:latin typeface="Arial"/>
                <a:cs typeface="Arial"/>
              </a:rPr>
              <a:t>F</a:t>
            </a:r>
            <a:r>
              <a:rPr lang="es-MX" sz="1800" b="1" dirty="0" err="1">
                <a:solidFill>
                  <a:srgbClr val="777777"/>
                </a:solidFill>
                <a:latin typeface="Arial"/>
                <a:cs typeface="Arial"/>
              </a:rPr>
              <a:t>undada</a:t>
            </a:r>
            <a:r>
              <a:rPr lang="es-MX" sz="1800" b="1" dirty="0">
                <a:solidFill>
                  <a:srgbClr val="777777"/>
                </a:solidFill>
                <a:latin typeface="Arial"/>
                <a:cs typeface="Arial"/>
              </a:rPr>
              <a:t> e</a:t>
            </a:r>
            <a:r>
              <a:rPr sz="1800" b="1" dirty="0">
                <a:solidFill>
                  <a:srgbClr val="777777"/>
                </a:solidFill>
                <a:latin typeface="Arial"/>
                <a:cs typeface="Arial"/>
              </a:rPr>
              <a:t>n </a:t>
            </a:r>
            <a:r>
              <a:rPr sz="1800" b="1" spc="-5" dirty="0">
                <a:solidFill>
                  <a:srgbClr val="777777"/>
                </a:solidFill>
                <a:latin typeface="Arial"/>
                <a:cs typeface="Arial"/>
              </a:rPr>
              <a:t>1935, </a:t>
            </a:r>
            <a:r>
              <a:rPr lang="es-MX" spc="-15" dirty="0">
                <a:solidFill>
                  <a:srgbClr val="777777"/>
                </a:solidFill>
                <a:latin typeface="Arial"/>
                <a:cs typeface="Arial"/>
              </a:rPr>
              <a:t>con la certificación K</a:t>
            </a:r>
            <a:r>
              <a:rPr sz="1800" spc="-5" dirty="0" err="1">
                <a:solidFill>
                  <a:srgbClr val="777777"/>
                </a:solidFill>
                <a:latin typeface="Arial"/>
                <a:cs typeface="Arial"/>
              </a:rPr>
              <a:t>osher</a:t>
            </a:r>
            <a:r>
              <a:rPr lang="es-MX" sz="1800" spc="-5" dirty="0">
                <a:solidFill>
                  <a:srgbClr val="777777"/>
                </a:solidFill>
                <a:latin typeface="Arial"/>
                <a:cs typeface="Arial"/>
              </a:rPr>
              <a:t> como único objetivo</a:t>
            </a:r>
            <a:r>
              <a:rPr sz="1800" spc="-5" dirty="0">
                <a:solidFill>
                  <a:srgbClr val="777777"/>
                </a:solidFill>
                <a:latin typeface="Arial"/>
                <a:cs typeface="Arial"/>
              </a:rPr>
              <a:t>, </a:t>
            </a:r>
            <a:r>
              <a:rPr lang="es-MX" sz="1800" spc="-5" dirty="0">
                <a:solidFill>
                  <a:srgbClr val="777777"/>
                </a:solidFill>
                <a:latin typeface="Arial"/>
                <a:cs typeface="Arial"/>
              </a:rPr>
              <a:t>somos una </a:t>
            </a:r>
            <a:r>
              <a:rPr lang="es-MX" sz="1800" b="1" spc="-5" dirty="0">
                <a:solidFill>
                  <a:srgbClr val="777777"/>
                </a:solidFill>
                <a:latin typeface="Arial"/>
                <a:cs typeface="Arial"/>
              </a:rPr>
              <a:t>organización sin fines de lucro </a:t>
            </a:r>
            <a:r>
              <a:rPr lang="es-MX" sz="1800" spc="-5" dirty="0">
                <a:solidFill>
                  <a:srgbClr val="777777"/>
                </a:solidFill>
                <a:latin typeface="Arial"/>
                <a:cs typeface="Arial"/>
              </a:rPr>
              <a:t>que presta servicios a la industria y a los consumidores de productos Kosher.</a:t>
            </a:r>
            <a:endParaRPr sz="1800" dirty="0">
              <a:latin typeface="Arial"/>
              <a:cs typeface="Arial"/>
            </a:endParaRPr>
          </a:p>
          <a:p>
            <a:pPr marL="355600" marR="410209" indent="-342900">
              <a:lnSpc>
                <a:spcPct val="113900"/>
              </a:lnSpc>
              <a:spcBef>
                <a:spcPts val="805"/>
              </a:spcBef>
              <a:buClr>
                <a:srgbClr val="666666"/>
              </a:buClr>
              <a:buFont typeface="Times New Roman"/>
              <a:buChar char="●"/>
              <a:tabLst>
                <a:tab pos="354965" algn="l"/>
                <a:tab pos="355600" algn="l"/>
              </a:tabLst>
            </a:pPr>
            <a:r>
              <a:rPr sz="1800" b="1" spc="-5" dirty="0">
                <a:solidFill>
                  <a:srgbClr val="777777"/>
                </a:solidFill>
                <a:latin typeface="Arial"/>
                <a:cs typeface="Arial"/>
              </a:rPr>
              <a:t>OK </a:t>
            </a:r>
            <a:r>
              <a:rPr sz="1800" b="1" dirty="0">
                <a:solidFill>
                  <a:srgbClr val="777777"/>
                </a:solidFill>
                <a:latin typeface="Arial"/>
                <a:cs typeface="Arial"/>
              </a:rPr>
              <a:t>Kosher </a:t>
            </a:r>
            <a:r>
              <a:rPr lang="es-MX" sz="1800" b="1" dirty="0">
                <a:solidFill>
                  <a:srgbClr val="777777"/>
                </a:solidFill>
                <a:latin typeface="Arial"/>
                <a:cs typeface="Arial"/>
              </a:rPr>
              <a:t>es la referencia mundial en estándares en todos los sectores.</a:t>
            </a:r>
            <a:r>
              <a:rPr sz="1800" spc="-5" dirty="0">
                <a:solidFill>
                  <a:srgbClr val="777777"/>
                </a:solidFill>
                <a:latin typeface="Arial"/>
                <a:cs typeface="Arial"/>
              </a:rPr>
              <a:t> </a:t>
            </a:r>
            <a:r>
              <a:rPr lang="es-MX" b="1" spc="-5" dirty="0">
                <a:solidFill>
                  <a:srgbClr val="777777"/>
                </a:solidFill>
                <a:latin typeface="Arial"/>
                <a:cs typeface="Arial"/>
              </a:rPr>
              <a:t>El símbolo</a:t>
            </a:r>
            <a:r>
              <a:rPr sz="1800" b="1" dirty="0">
                <a:solidFill>
                  <a:srgbClr val="777777"/>
                </a:solidFill>
                <a:latin typeface="Arial"/>
                <a:cs typeface="Arial"/>
              </a:rPr>
              <a:t> </a:t>
            </a:r>
            <a:r>
              <a:rPr sz="1800" b="1" spc="-5" dirty="0">
                <a:solidFill>
                  <a:srgbClr val="777777"/>
                </a:solidFill>
                <a:latin typeface="Arial"/>
                <a:cs typeface="Arial"/>
              </a:rPr>
              <a:t>O</a:t>
            </a:r>
            <a:r>
              <a:rPr lang="en-US" sz="1800" b="1" spc="-5" dirty="0">
                <a:solidFill>
                  <a:srgbClr val="777777"/>
                </a:solidFill>
                <a:latin typeface="Arial"/>
                <a:cs typeface="Arial"/>
              </a:rPr>
              <a:t>K </a:t>
            </a:r>
            <a:r>
              <a:rPr lang="en-US" sz="1800" spc="-5" dirty="0">
                <a:solidFill>
                  <a:srgbClr val="777777"/>
                </a:solidFill>
                <a:latin typeface="Arial"/>
                <a:cs typeface="Arial"/>
              </a:rPr>
              <a:t>es la </a:t>
            </a:r>
            <a:r>
              <a:rPr lang="en-US" sz="1800" spc="-5" dirty="0" err="1">
                <a:solidFill>
                  <a:srgbClr val="777777"/>
                </a:solidFill>
                <a:latin typeface="Arial"/>
                <a:cs typeface="Arial"/>
              </a:rPr>
              <a:t>marca</a:t>
            </a:r>
            <a:r>
              <a:rPr lang="en-US" sz="1800" spc="-5" dirty="0">
                <a:solidFill>
                  <a:srgbClr val="777777"/>
                </a:solidFill>
                <a:latin typeface="Arial"/>
                <a:cs typeface="Arial"/>
              </a:rPr>
              <a:t> de </a:t>
            </a:r>
            <a:r>
              <a:rPr lang="en-US" sz="1800" spc="-5" dirty="0" err="1">
                <a:solidFill>
                  <a:srgbClr val="777777"/>
                </a:solidFill>
                <a:latin typeface="Arial"/>
                <a:cs typeface="Arial"/>
              </a:rPr>
              <a:t>certificación</a:t>
            </a:r>
            <a:r>
              <a:rPr lang="en-US" sz="1800" spc="-5" dirty="0">
                <a:solidFill>
                  <a:srgbClr val="777777"/>
                </a:solidFill>
                <a:latin typeface="Arial"/>
                <a:cs typeface="Arial"/>
              </a:rPr>
              <a:t> Kosher </a:t>
            </a:r>
            <a:r>
              <a:rPr lang="en-US" sz="1800" spc="-5" dirty="0" err="1">
                <a:solidFill>
                  <a:srgbClr val="777777"/>
                </a:solidFill>
                <a:latin typeface="Arial"/>
                <a:cs typeface="Arial"/>
              </a:rPr>
              <a:t>más</a:t>
            </a:r>
            <a:r>
              <a:rPr lang="en-US" sz="1800" spc="-5" dirty="0">
                <a:solidFill>
                  <a:srgbClr val="777777"/>
                </a:solidFill>
                <a:latin typeface="Arial"/>
                <a:cs typeface="Arial"/>
              </a:rPr>
              <a:t> </a:t>
            </a:r>
            <a:r>
              <a:rPr lang="en-US" sz="1800" spc="-5" dirty="0" err="1">
                <a:solidFill>
                  <a:srgbClr val="777777"/>
                </a:solidFill>
                <a:latin typeface="Arial"/>
                <a:cs typeface="Arial"/>
              </a:rPr>
              <a:t>reconocible</a:t>
            </a:r>
            <a:r>
              <a:rPr lang="en-US" sz="1800" spc="-5" dirty="0">
                <a:solidFill>
                  <a:srgbClr val="777777"/>
                </a:solidFill>
                <a:latin typeface="Arial"/>
                <a:cs typeface="Arial"/>
              </a:rPr>
              <a:t> al </a:t>
            </a:r>
            <a:r>
              <a:rPr lang="en-US" sz="1800" spc="-5" dirty="0" err="1">
                <a:solidFill>
                  <a:srgbClr val="777777"/>
                </a:solidFill>
                <a:latin typeface="Arial"/>
                <a:cs typeface="Arial"/>
              </a:rPr>
              <a:t>instante</a:t>
            </a:r>
            <a:r>
              <a:rPr lang="en-US" sz="1800" spc="-5" dirty="0">
                <a:solidFill>
                  <a:srgbClr val="777777"/>
                </a:solidFill>
                <a:latin typeface="Arial"/>
                <a:cs typeface="Arial"/>
              </a:rPr>
              <a:t> </a:t>
            </a:r>
            <a:r>
              <a:rPr lang="en-US" sz="1800" spc="-5" dirty="0" err="1">
                <a:solidFill>
                  <a:srgbClr val="777777"/>
                </a:solidFill>
                <a:latin typeface="Arial"/>
                <a:cs typeface="Arial"/>
              </a:rPr>
              <a:t>en</a:t>
            </a:r>
            <a:r>
              <a:rPr lang="en-US" sz="1800" spc="-5" dirty="0">
                <a:solidFill>
                  <a:srgbClr val="777777"/>
                </a:solidFill>
                <a:latin typeface="Arial"/>
                <a:cs typeface="Arial"/>
              </a:rPr>
              <a:t> </a:t>
            </a:r>
            <a:r>
              <a:rPr lang="en-US" sz="1800" spc="-5" dirty="0" err="1">
                <a:solidFill>
                  <a:srgbClr val="777777"/>
                </a:solidFill>
                <a:latin typeface="Arial"/>
                <a:cs typeface="Arial"/>
              </a:rPr>
              <a:t>todo</a:t>
            </a:r>
            <a:r>
              <a:rPr lang="en-US" sz="1800" spc="-5" dirty="0">
                <a:solidFill>
                  <a:srgbClr val="777777"/>
                </a:solidFill>
                <a:latin typeface="Arial"/>
                <a:cs typeface="Arial"/>
              </a:rPr>
              <a:t> </a:t>
            </a:r>
            <a:r>
              <a:rPr lang="en-US" sz="1800" spc="-5" dirty="0" err="1">
                <a:solidFill>
                  <a:srgbClr val="777777"/>
                </a:solidFill>
                <a:latin typeface="Arial"/>
                <a:cs typeface="Arial"/>
              </a:rPr>
              <a:t>el</a:t>
            </a:r>
            <a:r>
              <a:rPr lang="en-US" sz="1800" spc="-5" dirty="0">
                <a:solidFill>
                  <a:srgbClr val="777777"/>
                </a:solidFill>
                <a:latin typeface="Arial"/>
                <a:cs typeface="Arial"/>
              </a:rPr>
              <a:t> </a:t>
            </a:r>
            <a:r>
              <a:rPr lang="en-US" sz="1800" spc="-5" dirty="0" err="1">
                <a:solidFill>
                  <a:srgbClr val="777777"/>
                </a:solidFill>
                <a:latin typeface="Arial"/>
                <a:cs typeface="Arial"/>
              </a:rPr>
              <a:t>mundo</a:t>
            </a:r>
            <a:r>
              <a:rPr lang="en-US" sz="1800" spc="-5" dirty="0">
                <a:solidFill>
                  <a:srgbClr val="777777"/>
                </a:solidFill>
                <a:latin typeface="Arial"/>
                <a:cs typeface="Arial"/>
              </a:rPr>
              <a:t>.</a:t>
            </a:r>
            <a:endParaRPr sz="1800" dirty="0">
              <a:latin typeface="Arial"/>
              <a:cs typeface="Arial"/>
            </a:endParaRPr>
          </a:p>
          <a:p>
            <a:pPr marL="355600" marR="93345" indent="-342900">
              <a:lnSpc>
                <a:spcPct val="113999"/>
              </a:lnSpc>
              <a:spcBef>
                <a:spcPts val="805"/>
              </a:spcBef>
              <a:buClr>
                <a:srgbClr val="666666"/>
              </a:buClr>
              <a:buFont typeface="Times New Roman"/>
              <a:buChar char="●"/>
              <a:tabLst>
                <a:tab pos="354965" algn="l"/>
                <a:tab pos="355600" algn="l"/>
              </a:tabLst>
            </a:pPr>
            <a:r>
              <a:rPr lang="es-MX" sz="1800" dirty="0">
                <a:solidFill>
                  <a:srgbClr val="777777"/>
                </a:solidFill>
                <a:latin typeface="Arial"/>
                <a:cs typeface="Arial"/>
              </a:rPr>
              <a:t>Productos certificados </a:t>
            </a:r>
            <a:r>
              <a:rPr sz="1800" dirty="0">
                <a:solidFill>
                  <a:srgbClr val="777777"/>
                </a:solidFill>
                <a:latin typeface="Arial"/>
                <a:cs typeface="Arial"/>
              </a:rPr>
              <a:t>OK</a:t>
            </a:r>
            <a:r>
              <a:rPr lang="es-MX" sz="1800" dirty="0">
                <a:solidFill>
                  <a:srgbClr val="777777"/>
                </a:solidFill>
                <a:latin typeface="Arial"/>
                <a:cs typeface="Arial"/>
              </a:rPr>
              <a:t>, se encuentran en </a:t>
            </a:r>
            <a:r>
              <a:rPr lang="es-MX" sz="1800" b="1" dirty="0">
                <a:solidFill>
                  <a:srgbClr val="777777"/>
                </a:solidFill>
                <a:latin typeface="Arial"/>
                <a:cs typeface="Arial"/>
              </a:rPr>
              <a:t>uno de cada dos o tres productos con certificación Kosher en todo el mundo </a:t>
            </a:r>
            <a:r>
              <a:rPr lang="es-MX" sz="1800" dirty="0">
                <a:solidFill>
                  <a:srgbClr val="777777"/>
                </a:solidFill>
                <a:latin typeface="Arial"/>
                <a:cs typeface="Arial"/>
              </a:rPr>
              <a:t>y nuestra supervisión es </a:t>
            </a:r>
            <a:r>
              <a:rPr lang="es-MX" sz="1800" b="1" dirty="0">
                <a:solidFill>
                  <a:srgbClr val="777777"/>
                </a:solidFill>
                <a:latin typeface="Arial"/>
                <a:cs typeface="Arial"/>
              </a:rPr>
              <a:t>universalmente aceptada</a:t>
            </a:r>
            <a:r>
              <a:rPr lang="es-MX" sz="1800" dirty="0">
                <a:solidFill>
                  <a:srgbClr val="777777"/>
                </a:solidFill>
                <a:latin typeface="Arial"/>
                <a:cs typeface="Arial"/>
              </a:rPr>
              <a:t>.</a:t>
            </a:r>
            <a:endParaRPr sz="1800" dirty="0">
              <a:latin typeface="Arial"/>
              <a:cs typeface="Arial"/>
            </a:endParaRPr>
          </a:p>
        </p:txBody>
      </p:sp>
      <p:sp>
        <p:nvSpPr>
          <p:cNvPr id="5" name="object 5"/>
          <p:cNvSpPr/>
          <p:nvPr/>
        </p:nvSpPr>
        <p:spPr>
          <a:xfrm>
            <a:off x="1676400" y="917919"/>
            <a:ext cx="797051" cy="740663"/>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F3F3F3"/>
          </a:solidFill>
        </p:spPr>
        <p:txBody>
          <a:bodyPr wrap="square" lIns="0" tIns="0" rIns="0" bIns="0" rtlCol="0"/>
          <a:lstStyle/>
          <a:p>
            <a:endParaRPr/>
          </a:p>
        </p:txBody>
      </p:sp>
      <p:sp>
        <p:nvSpPr>
          <p:cNvPr id="3" name="object 3"/>
          <p:cNvSpPr txBox="1">
            <a:spLocks noGrp="1"/>
          </p:cNvSpPr>
          <p:nvPr>
            <p:ph type="title"/>
          </p:nvPr>
        </p:nvSpPr>
        <p:spPr>
          <a:xfrm>
            <a:off x="466140" y="698957"/>
            <a:ext cx="6010860" cy="1119537"/>
          </a:xfrm>
          <a:prstGeom prst="rect">
            <a:avLst/>
          </a:prstGeom>
        </p:spPr>
        <p:txBody>
          <a:bodyPr vert="horz" wrap="square" lIns="0" tIns="11430" rIns="0" bIns="0" rtlCol="0">
            <a:spAutoFit/>
          </a:bodyPr>
          <a:lstStyle/>
          <a:p>
            <a:pPr marL="12700" marR="5080">
              <a:lnSpc>
                <a:spcPct val="100299"/>
              </a:lnSpc>
              <a:spcBef>
                <a:spcPts val="90"/>
              </a:spcBef>
            </a:pPr>
            <a:r>
              <a:rPr sz="3600" spc="-5" dirty="0" err="1">
                <a:solidFill>
                  <a:srgbClr val="46895C"/>
                </a:solidFill>
              </a:rPr>
              <a:t>Introduc</a:t>
            </a:r>
            <a:r>
              <a:rPr lang="es-MX" sz="3600" spc="-5" dirty="0">
                <a:solidFill>
                  <a:srgbClr val="46895C"/>
                </a:solidFill>
              </a:rPr>
              <a:t>c</a:t>
            </a:r>
            <a:r>
              <a:rPr sz="3600" spc="-5" dirty="0">
                <a:solidFill>
                  <a:srgbClr val="46895C"/>
                </a:solidFill>
              </a:rPr>
              <a:t>ion </a:t>
            </a:r>
            <a:r>
              <a:rPr lang="es-MX" sz="3600" spc="-5" dirty="0">
                <a:solidFill>
                  <a:srgbClr val="46895C"/>
                </a:solidFill>
              </a:rPr>
              <a:t>a la</a:t>
            </a:r>
            <a:r>
              <a:rPr sz="3600" dirty="0">
                <a:solidFill>
                  <a:srgbClr val="46895C"/>
                </a:solidFill>
              </a:rPr>
              <a:t> </a:t>
            </a:r>
            <a:r>
              <a:rPr sz="3600" dirty="0" err="1">
                <a:solidFill>
                  <a:srgbClr val="46895C"/>
                </a:solidFill>
              </a:rPr>
              <a:t>Certifica</a:t>
            </a:r>
            <a:r>
              <a:rPr lang="es-MX" sz="3600" dirty="0">
                <a:solidFill>
                  <a:srgbClr val="46895C"/>
                </a:solidFill>
              </a:rPr>
              <a:t>c</a:t>
            </a:r>
            <a:r>
              <a:rPr sz="3600" dirty="0" err="1">
                <a:solidFill>
                  <a:srgbClr val="46895C"/>
                </a:solidFill>
              </a:rPr>
              <a:t>i</a:t>
            </a:r>
            <a:r>
              <a:rPr lang="es-MX" sz="3600" dirty="0" err="1">
                <a:solidFill>
                  <a:srgbClr val="46895C"/>
                </a:solidFill>
              </a:rPr>
              <a:t>ó</a:t>
            </a:r>
            <a:r>
              <a:rPr sz="3600" dirty="0">
                <a:solidFill>
                  <a:srgbClr val="46895C"/>
                </a:solidFill>
              </a:rPr>
              <a:t>n</a:t>
            </a:r>
            <a:r>
              <a:rPr lang="es-MX" sz="3600" dirty="0">
                <a:solidFill>
                  <a:srgbClr val="46895C"/>
                </a:solidFill>
              </a:rPr>
              <a:t> </a:t>
            </a:r>
            <a:r>
              <a:rPr lang="en-US" sz="3600" spc="-5" dirty="0">
                <a:solidFill>
                  <a:srgbClr val="46895C"/>
                </a:solidFill>
              </a:rPr>
              <a:t>Kosher</a:t>
            </a:r>
            <a:r>
              <a:rPr sz="3600" dirty="0">
                <a:solidFill>
                  <a:srgbClr val="46895C"/>
                </a:solidFill>
              </a:rPr>
              <a:t>:</a:t>
            </a:r>
            <a:endParaRPr sz="3600" dirty="0"/>
          </a:p>
        </p:txBody>
      </p:sp>
      <p:sp>
        <p:nvSpPr>
          <p:cNvPr id="4" name="object 4"/>
          <p:cNvSpPr txBox="1"/>
          <p:nvPr/>
        </p:nvSpPr>
        <p:spPr>
          <a:xfrm>
            <a:off x="542950" y="2361641"/>
            <a:ext cx="4291330" cy="3334374"/>
          </a:xfrm>
          <a:prstGeom prst="rect">
            <a:avLst/>
          </a:prstGeom>
        </p:spPr>
        <p:txBody>
          <a:bodyPr vert="horz" wrap="square" lIns="0" tIns="12700" rIns="0" bIns="0" rtlCol="0">
            <a:spAutoFit/>
          </a:bodyPr>
          <a:lstStyle/>
          <a:p>
            <a:pPr marL="405130" indent="-381635">
              <a:lnSpc>
                <a:spcPct val="100000"/>
              </a:lnSpc>
              <a:spcBef>
                <a:spcPts val="100"/>
              </a:spcBef>
              <a:buFont typeface="Arial"/>
              <a:buChar char="●"/>
              <a:tabLst>
                <a:tab pos="405130" algn="l"/>
                <a:tab pos="405765" algn="l"/>
              </a:tabLst>
            </a:pPr>
            <a:r>
              <a:rPr lang="es-MX" sz="2400" b="1" spc="-15" dirty="0">
                <a:solidFill>
                  <a:srgbClr val="46895C"/>
                </a:solidFill>
                <a:latin typeface="Arial"/>
                <a:cs typeface="Arial"/>
              </a:rPr>
              <a:t>Entendiendo </a:t>
            </a:r>
            <a:r>
              <a:rPr sz="2400" b="1" dirty="0">
                <a:solidFill>
                  <a:srgbClr val="46895C"/>
                </a:solidFill>
                <a:latin typeface="Arial"/>
                <a:cs typeface="Arial"/>
              </a:rPr>
              <a:t>Kosher:</a:t>
            </a:r>
            <a:endParaRPr sz="2400" dirty="0">
              <a:latin typeface="Arial"/>
              <a:cs typeface="Arial"/>
            </a:endParaRPr>
          </a:p>
          <a:p>
            <a:pPr>
              <a:lnSpc>
                <a:spcPct val="100000"/>
              </a:lnSpc>
              <a:spcBef>
                <a:spcPts val="35"/>
              </a:spcBef>
            </a:pPr>
            <a:endParaRPr sz="2800" dirty="0">
              <a:latin typeface="Arial"/>
              <a:cs typeface="Arial"/>
            </a:endParaRPr>
          </a:p>
          <a:p>
            <a:pPr marL="12700" marR="5080" indent="17780" algn="just">
              <a:lnSpc>
                <a:spcPct val="114999"/>
              </a:lnSpc>
              <a:spcBef>
                <a:spcPts val="5"/>
              </a:spcBef>
            </a:pPr>
            <a:r>
              <a:rPr lang="es-MX" sz="1800" dirty="0">
                <a:solidFill>
                  <a:srgbClr val="585858"/>
                </a:solidFill>
                <a:latin typeface="Arial"/>
                <a:cs typeface="Arial"/>
              </a:rPr>
              <a:t>En esencia</a:t>
            </a:r>
            <a:r>
              <a:rPr sz="1800" spc="-5" dirty="0">
                <a:solidFill>
                  <a:srgbClr val="585858"/>
                </a:solidFill>
                <a:latin typeface="Arial"/>
                <a:cs typeface="Arial"/>
              </a:rPr>
              <a:t>, </a:t>
            </a:r>
            <a:r>
              <a:rPr lang="es-MX" sz="1800" spc="-5" dirty="0">
                <a:solidFill>
                  <a:srgbClr val="585858"/>
                </a:solidFill>
                <a:latin typeface="Arial"/>
                <a:cs typeface="Arial"/>
              </a:rPr>
              <a:t>la certificación K</a:t>
            </a:r>
            <a:r>
              <a:rPr sz="1800" spc="-5" dirty="0" err="1">
                <a:solidFill>
                  <a:srgbClr val="585858"/>
                </a:solidFill>
                <a:latin typeface="Arial"/>
                <a:cs typeface="Arial"/>
              </a:rPr>
              <a:t>osher</a:t>
            </a:r>
            <a:r>
              <a:rPr lang="es-MX" sz="1800" spc="-5" dirty="0">
                <a:solidFill>
                  <a:srgbClr val="585858"/>
                </a:solidFill>
                <a:latin typeface="Arial"/>
                <a:cs typeface="Arial"/>
              </a:rPr>
              <a:t> tiene sus raíces en las leyes dietéticas observadas por la comunidad Judía. Estas leyes determinan qué se considera Kosher e incluyen diversos aspectos, como los tipos de animales y los ingredientes utilizados en la preparación de alimentos.</a:t>
            </a:r>
            <a:endParaRPr sz="1800" dirty="0">
              <a:latin typeface="Arial"/>
              <a:cs typeface="Arial"/>
            </a:endParaRPr>
          </a:p>
        </p:txBody>
      </p:sp>
      <p:sp>
        <p:nvSpPr>
          <p:cNvPr id="5" name="object 5"/>
          <p:cNvSpPr/>
          <p:nvPr/>
        </p:nvSpPr>
        <p:spPr>
          <a:xfrm>
            <a:off x="7289292" y="289559"/>
            <a:ext cx="1498092" cy="1488947"/>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5765291" y="3230879"/>
            <a:ext cx="3378708" cy="3627118"/>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7844917" y="3116579"/>
            <a:ext cx="1299210" cy="426084"/>
          </a:xfrm>
          <a:custGeom>
            <a:avLst/>
            <a:gdLst/>
            <a:ahLst/>
            <a:cxnLst/>
            <a:rect l="l" t="t" r="r" b="b"/>
            <a:pathLst>
              <a:path w="1299209" h="426085">
                <a:moveTo>
                  <a:pt x="0" y="0"/>
                </a:moveTo>
                <a:lnTo>
                  <a:pt x="112902" y="2921"/>
                </a:lnTo>
                <a:lnTo>
                  <a:pt x="224154" y="11303"/>
                </a:lnTo>
                <a:lnTo>
                  <a:pt x="333882" y="25019"/>
                </a:lnTo>
                <a:lnTo>
                  <a:pt x="442086" y="44323"/>
                </a:lnTo>
                <a:lnTo>
                  <a:pt x="548385" y="69087"/>
                </a:lnTo>
                <a:lnTo>
                  <a:pt x="652272" y="98425"/>
                </a:lnTo>
                <a:lnTo>
                  <a:pt x="754379" y="133096"/>
                </a:lnTo>
                <a:lnTo>
                  <a:pt x="854075" y="172085"/>
                </a:lnTo>
                <a:lnTo>
                  <a:pt x="951356" y="216154"/>
                </a:lnTo>
                <a:lnTo>
                  <a:pt x="1045972" y="264668"/>
                </a:lnTo>
                <a:lnTo>
                  <a:pt x="1137538" y="317373"/>
                </a:lnTo>
                <a:lnTo>
                  <a:pt x="1226819" y="374269"/>
                </a:lnTo>
                <a:lnTo>
                  <a:pt x="1299082" y="425793"/>
                </a:lnTo>
              </a:path>
            </a:pathLst>
          </a:custGeom>
          <a:ln w="228600">
            <a:solidFill>
              <a:srgbClr val="46895C"/>
            </a:solidFill>
          </a:ln>
        </p:spPr>
        <p:txBody>
          <a:bodyPr wrap="square" lIns="0" tIns="0" rIns="0" bIns="0" rtlCol="0"/>
          <a:lstStyle/>
          <a:p>
            <a:endParaRPr/>
          </a:p>
        </p:txBody>
      </p:sp>
      <p:sp>
        <p:nvSpPr>
          <p:cNvPr id="8" name="object 8"/>
          <p:cNvSpPr/>
          <p:nvPr/>
        </p:nvSpPr>
        <p:spPr>
          <a:xfrm>
            <a:off x="5650991" y="3116579"/>
            <a:ext cx="2193925" cy="3741420"/>
          </a:xfrm>
          <a:custGeom>
            <a:avLst/>
            <a:gdLst/>
            <a:ahLst/>
            <a:cxnLst/>
            <a:rect l="l" t="t" r="r" b="b"/>
            <a:pathLst>
              <a:path w="2193925" h="3741420">
                <a:moveTo>
                  <a:pt x="642831" y="3741420"/>
                </a:moveTo>
                <a:lnTo>
                  <a:pt x="569849" y="3665032"/>
                </a:lnTo>
                <a:lnTo>
                  <a:pt x="501269" y="3585591"/>
                </a:lnTo>
                <a:lnTo>
                  <a:pt x="435991" y="3503129"/>
                </a:lnTo>
                <a:lnTo>
                  <a:pt x="374777" y="3416744"/>
                </a:lnTo>
                <a:lnTo>
                  <a:pt x="317881" y="3328225"/>
                </a:lnTo>
                <a:lnTo>
                  <a:pt x="264668" y="3236379"/>
                </a:lnTo>
                <a:lnTo>
                  <a:pt x="216408" y="3141560"/>
                </a:lnTo>
                <a:lnTo>
                  <a:pt x="172593" y="3044634"/>
                </a:lnTo>
                <a:lnTo>
                  <a:pt x="133096" y="2945218"/>
                </a:lnTo>
                <a:lnTo>
                  <a:pt x="98806" y="2843034"/>
                </a:lnTo>
                <a:lnTo>
                  <a:pt x="69087" y="2739377"/>
                </a:lnTo>
                <a:lnTo>
                  <a:pt x="44323" y="2633268"/>
                </a:lnTo>
                <a:lnTo>
                  <a:pt x="25019" y="2525039"/>
                </a:lnTo>
                <a:lnTo>
                  <a:pt x="11303" y="2415286"/>
                </a:lnTo>
                <a:lnTo>
                  <a:pt x="2921" y="2304034"/>
                </a:lnTo>
                <a:lnTo>
                  <a:pt x="0" y="2191512"/>
                </a:lnTo>
                <a:lnTo>
                  <a:pt x="2921" y="2078990"/>
                </a:lnTo>
                <a:lnTo>
                  <a:pt x="11303" y="1967738"/>
                </a:lnTo>
                <a:lnTo>
                  <a:pt x="25019" y="1858010"/>
                </a:lnTo>
                <a:lnTo>
                  <a:pt x="44323" y="1749806"/>
                </a:lnTo>
                <a:lnTo>
                  <a:pt x="69087" y="1643761"/>
                </a:lnTo>
                <a:lnTo>
                  <a:pt x="98806" y="1540002"/>
                </a:lnTo>
                <a:lnTo>
                  <a:pt x="133096" y="1438275"/>
                </a:lnTo>
                <a:lnTo>
                  <a:pt x="172466" y="1338580"/>
                </a:lnTo>
                <a:lnTo>
                  <a:pt x="216408" y="1241552"/>
                </a:lnTo>
                <a:lnTo>
                  <a:pt x="264668" y="1146683"/>
                </a:lnTo>
                <a:lnTo>
                  <a:pt x="317881" y="1054862"/>
                </a:lnTo>
                <a:lnTo>
                  <a:pt x="374777" y="966216"/>
                </a:lnTo>
                <a:lnTo>
                  <a:pt x="435991" y="880364"/>
                </a:lnTo>
                <a:lnTo>
                  <a:pt x="501142" y="797560"/>
                </a:lnTo>
                <a:lnTo>
                  <a:pt x="569849" y="718058"/>
                </a:lnTo>
                <a:lnTo>
                  <a:pt x="642747" y="641731"/>
                </a:lnTo>
                <a:lnTo>
                  <a:pt x="718820" y="569468"/>
                </a:lnTo>
                <a:lnTo>
                  <a:pt x="798449" y="500380"/>
                </a:lnTo>
                <a:lnTo>
                  <a:pt x="881253" y="435483"/>
                </a:lnTo>
                <a:lnTo>
                  <a:pt x="967105" y="374269"/>
                </a:lnTo>
                <a:lnTo>
                  <a:pt x="1056386" y="317373"/>
                </a:lnTo>
                <a:lnTo>
                  <a:pt x="1147953" y="264668"/>
                </a:lnTo>
                <a:lnTo>
                  <a:pt x="1242567" y="216154"/>
                </a:lnTo>
                <a:lnTo>
                  <a:pt x="1339850" y="172085"/>
                </a:lnTo>
                <a:lnTo>
                  <a:pt x="1439544" y="133096"/>
                </a:lnTo>
                <a:lnTo>
                  <a:pt x="1541653" y="98425"/>
                </a:lnTo>
                <a:lnTo>
                  <a:pt x="1645539" y="69087"/>
                </a:lnTo>
                <a:lnTo>
                  <a:pt x="1751838" y="44323"/>
                </a:lnTo>
                <a:lnTo>
                  <a:pt x="1860041" y="25019"/>
                </a:lnTo>
                <a:lnTo>
                  <a:pt x="1969769" y="11303"/>
                </a:lnTo>
                <a:lnTo>
                  <a:pt x="2081022" y="2921"/>
                </a:lnTo>
                <a:lnTo>
                  <a:pt x="2193925" y="0"/>
                </a:lnTo>
              </a:path>
            </a:pathLst>
          </a:custGeom>
          <a:ln w="228600">
            <a:solidFill>
              <a:srgbClr val="46895C"/>
            </a:solidFill>
          </a:ln>
        </p:spPr>
        <p:txBody>
          <a:bodyPr wrap="square" lIns="0" tIns="0" rIns="0" bIns="0" rtlCol="0"/>
          <a:lstStyle/>
          <a:p>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185439"/>
          </a:solidFill>
        </p:spPr>
        <p:txBody>
          <a:bodyPr wrap="square" lIns="0" tIns="0" rIns="0" bIns="0" rtlCol="0"/>
          <a:lstStyle/>
          <a:p>
            <a:endParaRPr/>
          </a:p>
        </p:txBody>
      </p:sp>
      <p:sp>
        <p:nvSpPr>
          <p:cNvPr id="3" name="object 3"/>
          <p:cNvSpPr/>
          <p:nvPr/>
        </p:nvSpPr>
        <p:spPr>
          <a:xfrm>
            <a:off x="0" y="662940"/>
            <a:ext cx="9144000" cy="51435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83820"/>
            <a:ext cx="9144000"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80516" y="463295"/>
            <a:ext cx="7042784" cy="1323340"/>
          </a:xfrm>
          <a:custGeom>
            <a:avLst/>
            <a:gdLst/>
            <a:ahLst/>
            <a:cxnLst/>
            <a:rect l="l" t="t" r="r" b="b"/>
            <a:pathLst>
              <a:path w="7042784" h="1323339">
                <a:moveTo>
                  <a:pt x="0" y="1322831"/>
                </a:moveTo>
                <a:lnTo>
                  <a:pt x="7042404" y="1322831"/>
                </a:lnTo>
                <a:lnTo>
                  <a:pt x="7042404" y="0"/>
                </a:lnTo>
                <a:lnTo>
                  <a:pt x="0" y="0"/>
                </a:lnTo>
                <a:lnTo>
                  <a:pt x="0" y="1322831"/>
                </a:lnTo>
                <a:close/>
              </a:path>
            </a:pathLst>
          </a:custGeom>
          <a:solidFill>
            <a:srgbClr val="EDEDED"/>
          </a:solidFill>
        </p:spPr>
        <p:txBody>
          <a:bodyPr wrap="square" lIns="0" tIns="0" rIns="0" bIns="0" rtlCol="0"/>
          <a:lstStyle/>
          <a:p>
            <a:endParaRPr/>
          </a:p>
        </p:txBody>
      </p:sp>
      <p:sp>
        <p:nvSpPr>
          <p:cNvPr id="5" name="object 5"/>
          <p:cNvSpPr txBox="1">
            <a:spLocks noGrp="1"/>
          </p:cNvSpPr>
          <p:nvPr>
            <p:ph type="title"/>
          </p:nvPr>
        </p:nvSpPr>
        <p:spPr>
          <a:xfrm>
            <a:off x="1213349" y="794446"/>
            <a:ext cx="5809488" cy="751488"/>
          </a:xfrm>
          <a:prstGeom prst="rect">
            <a:avLst/>
          </a:prstGeom>
        </p:spPr>
        <p:txBody>
          <a:bodyPr vert="horz" wrap="square" lIns="0" tIns="12700" rIns="0" bIns="0" rtlCol="0">
            <a:spAutoFit/>
          </a:bodyPr>
          <a:lstStyle/>
          <a:p>
            <a:pPr marL="905510" algn="ctr">
              <a:lnSpc>
                <a:spcPct val="100000"/>
              </a:lnSpc>
              <a:spcBef>
                <a:spcPts val="100"/>
              </a:spcBef>
              <a:tabLst>
                <a:tab pos="3176270" algn="l"/>
              </a:tabLst>
            </a:pPr>
            <a:r>
              <a:rPr lang="es-MX" sz="4800" dirty="0">
                <a:solidFill>
                  <a:srgbClr val="46895C"/>
                </a:solidFill>
              </a:rPr>
              <a:t>En </a:t>
            </a:r>
            <a:r>
              <a:rPr sz="4800" dirty="0">
                <a:solidFill>
                  <a:srgbClr val="46895C"/>
                </a:solidFill>
              </a:rPr>
              <a:t>num</a:t>
            </a:r>
            <a:r>
              <a:rPr lang="es-MX" sz="4800" dirty="0">
                <a:solidFill>
                  <a:srgbClr val="46895C"/>
                </a:solidFill>
              </a:rPr>
              <a:t>e</a:t>
            </a:r>
            <a:r>
              <a:rPr sz="4800" dirty="0">
                <a:solidFill>
                  <a:srgbClr val="46895C"/>
                </a:solidFill>
              </a:rPr>
              <a:t>r</a:t>
            </a:r>
            <a:r>
              <a:rPr lang="es-MX" sz="4800" dirty="0">
                <a:solidFill>
                  <a:srgbClr val="46895C"/>
                </a:solidFill>
              </a:rPr>
              <a:t>o</a:t>
            </a:r>
            <a:r>
              <a:rPr sz="4800" dirty="0">
                <a:solidFill>
                  <a:srgbClr val="46895C"/>
                </a:solidFill>
              </a:rPr>
              <a:t>s:</a:t>
            </a:r>
            <a:endParaRPr sz="4800" dirty="0"/>
          </a:p>
        </p:txBody>
      </p:sp>
      <p:sp>
        <p:nvSpPr>
          <p:cNvPr id="6" name="object 6"/>
          <p:cNvSpPr/>
          <p:nvPr/>
        </p:nvSpPr>
        <p:spPr>
          <a:xfrm>
            <a:off x="1257300" y="594372"/>
            <a:ext cx="1066787" cy="1057643"/>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316736" y="633983"/>
            <a:ext cx="952500" cy="944880"/>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528624" y="3073189"/>
            <a:ext cx="1610995" cy="1075294"/>
          </a:xfrm>
          <a:prstGeom prst="rect">
            <a:avLst/>
          </a:prstGeom>
        </p:spPr>
        <p:txBody>
          <a:bodyPr vert="horz" wrap="square" lIns="0" tIns="48895" rIns="0" bIns="0" rtlCol="0">
            <a:spAutoFit/>
          </a:bodyPr>
          <a:lstStyle/>
          <a:p>
            <a:pPr marL="15875" algn="ctr">
              <a:lnSpc>
                <a:spcPct val="100000"/>
              </a:lnSpc>
              <a:spcBef>
                <a:spcPts val="385"/>
              </a:spcBef>
            </a:pPr>
            <a:r>
              <a:rPr sz="2900" dirty="0">
                <a:solidFill>
                  <a:srgbClr val="46895C"/>
                </a:solidFill>
                <a:latin typeface="Arial Black"/>
                <a:cs typeface="Arial Black"/>
              </a:rPr>
              <a:t>6,000+</a:t>
            </a:r>
            <a:endParaRPr sz="2900" dirty="0">
              <a:latin typeface="Arial Black"/>
              <a:cs typeface="Arial Black"/>
            </a:endParaRPr>
          </a:p>
          <a:p>
            <a:pPr marL="12065" marR="5080" algn="ctr">
              <a:lnSpc>
                <a:spcPct val="100000"/>
              </a:lnSpc>
              <a:spcBef>
                <a:spcPts val="175"/>
              </a:spcBef>
            </a:pPr>
            <a:r>
              <a:rPr lang="es-MX" b="1" spc="-5" dirty="0">
                <a:solidFill>
                  <a:srgbClr val="7E7E7E"/>
                </a:solidFill>
                <a:latin typeface="Arial"/>
                <a:cs typeface="Arial"/>
              </a:rPr>
              <a:t>F</a:t>
            </a:r>
            <a:r>
              <a:rPr lang="es-MX" sz="1800" b="1" spc="-5" dirty="0">
                <a:solidFill>
                  <a:srgbClr val="7E7E7E"/>
                </a:solidFill>
                <a:latin typeface="Arial"/>
                <a:cs typeface="Arial"/>
              </a:rPr>
              <a:t>abricantes</a:t>
            </a:r>
            <a:r>
              <a:rPr sz="1800" b="1" spc="-5" dirty="0">
                <a:solidFill>
                  <a:srgbClr val="7E7E7E"/>
                </a:solidFill>
                <a:latin typeface="Arial"/>
                <a:cs typeface="Arial"/>
              </a:rPr>
              <a:t>  </a:t>
            </a:r>
            <a:r>
              <a:rPr lang="es-MX" b="1" spc="-10" dirty="0">
                <a:solidFill>
                  <a:srgbClr val="7E7E7E"/>
                </a:solidFill>
                <a:latin typeface="Arial"/>
                <a:cs typeface="Arial"/>
              </a:rPr>
              <a:t>V</a:t>
            </a:r>
            <a:r>
              <a:rPr sz="1800" b="1" spc="-10" dirty="0" err="1">
                <a:solidFill>
                  <a:srgbClr val="7E7E7E"/>
                </a:solidFill>
                <a:latin typeface="Arial"/>
                <a:cs typeface="Arial"/>
              </a:rPr>
              <a:t>isit</a:t>
            </a:r>
            <a:r>
              <a:rPr lang="es-MX" sz="1800" b="1" spc="-10" dirty="0" err="1">
                <a:solidFill>
                  <a:srgbClr val="7E7E7E"/>
                </a:solidFill>
                <a:latin typeface="Arial"/>
                <a:cs typeface="Arial"/>
              </a:rPr>
              <a:t>ados</a:t>
            </a:r>
            <a:endParaRPr sz="1800" dirty="0">
              <a:latin typeface="Arial"/>
              <a:cs typeface="Arial"/>
            </a:endParaRPr>
          </a:p>
        </p:txBody>
      </p:sp>
      <p:sp>
        <p:nvSpPr>
          <p:cNvPr id="9" name="object 9"/>
          <p:cNvSpPr txBox="1"/>
          <p:nvPr/>
        </p:nvSpPr>
        <p:spPr>
          <a:xfrm>
            <a:off x="2324087" y="2421635"/>
            <a:ext cx="2686952" cy="1100301"/>
          </a:xfrm>
          <a:prstGeom prst="rect">
            <a:avLst/>
          </a:prstGeom>
        </p:spPr>
        <p:txBody>
          <a:bodyPr vert="horz" wrap="square" lIns="0" tIns="48260" rIns="0" bIns="0" rtlCol="0">
            <a:spAutoFit/>
          </a:bodyPr>
          <a:lstStyle/>
          <a:p>
            <a:pPr marL="17145" algn="ctr">
              <a:lnSpc>
                <a:spcPct val="100000"/>
              </a:lnSpc>
              <a:spcBef>
                <a:spcPts val="380"/>
              </a:spcBef>
            </a:pPr>
            <a:r>
              <a:rPr sz="2900" dirty="0">
                <a:solidFill>
                  <a:srgbClr val="46895C"/>
                </a:solidFill>
                <a:latin typeface="Arial Black"/>
                <a:cs typeface="Arial Black"/>
              </a:rPr>
              <a:t>600,000+</a:t>
            </a:r>
            <a:endParaRPr sz="2900" dirty="0">
              <a:latin typeface="Arial Black"/>
              <a:cs typeface="Arial Black"/>
            </a:endParaRPr>
          </a:p>
          <a:p>
            <a:pPr marL="12700" algn="ctr">
              <a:lnSpc>
                <a:spcPct val="100000"/>
              </a:lnSpc>
              <a:spcBef>
                <a:spcPts val="175"/>
              </a:spcBef>
            </a:pPr>
            <a:r>
              <a:rPr sz="1800" b="1" dirty="0">
                <a:solidFill>
                  <a:srgbClr val="7E7E7E"/>
                </a:solidFill>
                <a:latin typeface="Arial"/>
                <a:cs typeface="Arial"/>
              </a:rPr>
              <a:t>Product</a:t>
            </a:r>
            <a:r>
              <a:rPr lang="es-MX" sz="1800" b="1" dirty="0">
                <a:solidFill>
                  <a:srgbClr val="7E7E7E"/>
                </a:solidFill>
                <a:latin typeface="Arial"/>
                <a:cs typeface="Arial"/>
              </a:rPr>
              <a:t>os </a:t>
            </a:r>
          </a:p>
          <a:p>
            <a:pPr marL="12700" algn="ctr">
              <a:lnSpc>
                <a:spcPct val="100000"/>
              </a:lnSpc>
              <a:spcBef>
                <a:spcPts val="175"/>
              </a:spcBef>
            </a:pPr>
            <a:r>
              <a:rPr sz="1800" b="1" spc="-5" dirty="0" err="1">
                <a:solidFill>
                  <a:srgbClr val="7E7E7E"/>
                </a:solidFill>
                <a:latin typeface="Arial"/>
                <a:cs typeface="Arial"/>
              </a:rPr>
              <a:t>Certifi</a:t>
            </a:r>
            <a:r>
              <a:rPr lang="es-MX" sz="1800" b="1" spc="-5" dirty="0">
                <a:solidFill>
                  <a:srgbClr val="7E7E7E"/>
                </a:solidFill>
                <a:latin typeface="Arial"/>
                <a:cs typeface="Arial"/>
              </a:rPr>
              <a:t>cados</a:t>
            </a:r>
            <a:endParaRPr sz="1800" dirty="0">
              <a:latin typeface="Arial"/>
              <a:cs typeface="Arial"/>
            </a:endParaRPr>
          </a:p>
        </p:txBody>
      </p:sp>
      <p:sp>
        <p:nvSpPr>
          <p:cNvPr id="10" name="object 10"/>
          <p:cNvSpPr txBox="1"/>
          <p:nvPr/>
        </p:nvSpPr>
        <p:spPr>
          <a:xfrm>
            <a:off x="1257300" y="4836856"/>
            <a:ext cx="1468373" cy="1629292"/>
          </a:xfrm>
          <a:prstGeom prst="rect">
            <a:avLst/>
          </a:prstGeom>
        </p:spPr>
        <p:txBody>
          <a:bodyPr vert="horz" wrap="square" lIns="0" tIns="48895" rIns="0" bIns="0" rtlCol="0">
            <a:spAutoFit/>
          </a:bodyPr>
          <a:lstStyle/>
          <a:p>
            <a:pPr marL="6985" algn="ctr">
              <a:lnSpc>
                <a:spcPct val="100000"/>
              </a:lnSpc>
              <a:spcBef>
                <a:spcPts val="385"/>
              </a:spcBef>
            </a:pPr>
            <a:r>
              <a:rPr sz="2900" dirty="0">
                <a:solidFill>
                  <a:srgbClr val="46895C"/>
                </a:solidFill>
                <a:latin typeface="Arial Black"/>
                <a:cs typeface="Arial Black"/>
              </a:rPr>
              <a:t>1,</a:t>
            </a:r>
            <a:r>
              <a:rPr sz="2900" spc="-10" dirty="0">
                <a:solidFill>
                  <a:srgbClr val="46895C"/>
                </a:solidFill>
                <a:latin typeface="Arial Black"/>
                <a:cs typeface="Arial Black"/>
              </a:rPr>
              <a:t>8</a:t>
            </a:r>
            <a:r>
              <a:rPr sz="2900" dirty="0">
                <a:solidFill>
                  <a:srgbClr val="46895C"/>
                </a:solidFill>
                <a:latin typeface="Arial Black"/>
                <a:cs typeface="Arial Black"/>
              </a:rPr>
              <a:t>8</a:t>
            </a:r>
            <a:r>
              <a:rPr sz="2900" spc="-15" dirty="0">
                <a:solidFill>
                  <a:srgbClr val="46895C"/>
                </a:solidFill>
                <a:latin typeface="Arial Black"/>
                <a:cs typeface="Arial Black"/>
              </a:rPr>
              <a:t>0</a:t>
            </a:r>
            <a:r>
              <a:rPr sz="2900" dirty="0">
                <a:solidFill>
                  <a:srgbClr val="46895C"/>
                </a:solidFill>
                <a:latin typeface="Arial Black"/>
                <a:cs typeface="Arial Black"/>
              </a:rPr>
              <a:t>+</a:t>
            </a:r>
            <a:endParaRPr sz="2900" dirty="0">
              <a:latin typeface="Arial Black"/>
              <a:cs typeface="Arial Black"/>
            </a:endParaRPr>
          </a:p>
          <a:p>
            <a:pPr marL="12700" marR="13335" algn="ctr">
              <a:lnSpc>
                <a:spcPct val="100000"/>
              </a:lnSpc>
              <a:spcBef>
                <a:spcPts val="180"/>
              </a:spcBef>
            </a:pPr>
            <a:r>
              <a:rPr lang="es-MX" b="1" spc="-10" dirty="0">
                <a:solidFill>
                  <a:srgbClr val="7E7E7E"/>
                </a:solidFill>
                <a:latin typeface="Arial"/>
                <a:cs typeface="Arial"/>
              </a:rPr>
              <a:t>Marcas Privadas </a:t>
            </a:r>
            <a:r>
              <a:rPr sz="1800" b="1" spc="-10" dirty="0">
                <a:solidFill>
                  <a:srgbClr val="7E7E7E"/>
                </a:solidFill>
                <a:latin typeface="Arial"/>
                <a:cs typeface="Arial"/>
              </a:rPr>
              <a:t>c</a:t>
            </a:r>
            <a:r>
              <a:rPr lang="es-MX" sz="1800" b="1" spc="-10" dirty="0" err="1">
                <a:solidFill>
                  <a:srgbClr val="7E7E7E"/>
                </a:solidFill>
                <a:latin typeface="Arial"/>
                <a:cs typeface="Arial"/>
              </a:rPr>
              <a:t>on</a:t>
            </a:r>
            <a:r>
              <a:rPr lang="es-MX" sz="1800" b="1" spc="-10" dirty="0">
                <a:solidFill>
                  <a:srgbClr val="7E7E7E"/>
                </a:solidFill>
                <a:latin typeface="Arial"/>
                <a:cs typeface="Arial"/>
              </a:rPr>
              <a:t> nuestros </a:t>
            </a:r>
            <a:r>
              <a:rPr sz="1800" b="1" dirty="0">
                <a:solidFill>
                  <a:srgbClr val="7E7E7E"/>
                </a:solidFill>
                <a:latin typeface="Arial"/>
                <a:cs typeface="Arial"/>
              </a:rPr>
              <a:t>  </a:t>
            </a:r>
            <a:r>
              <a:rPr sz="1800" b="1" spc="-5" dirty="0">
                <a:solidFill>
                  <a:srgbClr val="7E7E7E"/>
                </a:solidFill>
                <a:latin typeface="Arial"/>
                <a:cs typeface="Arial"/>
              </a:rPr>
              <a:t>s</a:t>
            </a:r>
            <a:r>
              <a:rPr lang="es-MX" sz="1800" b="1" spc="-5" dirty="0">
                <a:solidFill>
                  <a:srgbClr val="7E7E7E"/>
                </a:solidFill>
                <a:latin typeface="Arial"/>
                <a:cs typeface="Arial"/>
              </a:rPr>
              <a:t>í</a:t>
            </a:r>
            <a:r>
              <a:rPr sz="1800" b="1" spc="-5" dirty="0" err="1">
                <a:solidFill>
                  <a:srgbClr val="7E7E7E"/>
                </a:solidFill>
                <a:latin typeface="Arial"/>
                <a:cs typeface="Arial"/>
              </a:rPr>
              <a:t>mbol</a:t>
            </a:r>
            <a:r>
              <a:rPr lang="es-MX" sz="1800" b="1" spc="-5" dirty="0">
                <a:solidFill>
                  <a:srgbClr val="7E7E7E"/>
                </a:solidFill>
                <a:latin typeface="Arial"/>
                <a:cs typeface="Arial"/>
              </a:rPr>
              <a:t>o</a:t>
            </a:r>
            <a:r>
              <a:rPr sz="1800" b="1" spc="-5" dirty="0">
                <a:solidFill>
                  <a:srgbClr val="7E7E7E"/>
                </a:solidFill>
                <a:latin typeface="Arial"/>
                <a:cs typeface="Arial"/>
              </a:rPr>
              <a:t>.</a:t>
            </a:r>
            <a:endParaRPr sz="1800" dirty="0">
              <a:latin typeface="Arial"/>
              <a:cs typeface="Arial"/>
            </a:endParaRPr>
          </a:p>
        </p:txBody>
      </p:sp>
      <p:sp>
        <p:nvSpPr>
          <p:cNvPr id="11" name="object 11"/>
          <p:cNvSpPr txBox="1"/>
          <p:nvPr/>
        </p:nvSpPr>
        <p:spPr>
          <a:xfrm>
            <a:off x="5011039" y="3455446"/>
            <a:ext cx="1332865" cy="1328569"/>
          </a:xfrm>
          <a:prstGeom prst="rect">
            <a:avLst/>
          </a:prstGeom>
        </p:spPr>
        <p:txBody>
          <a:bodyPr vert="horz" wrap="square" lIns="0" tIns="43180" rIns="0" bIns="0" rtlCol="0">
            <a:spAutoFit/>
          </a:bodyPr>
          <a:lstStyle/>
          <a:p>
            <a:pPr algn="ctr">
              <a:lnSpc>
                <a:spcPct val="100000"/>
              </a:lnSpc>
              <a:spcBef>
                <a:spcPts val="340"/>
              </a:spcBef>
            </a:pPr>
            <a:r>
              <a:rPr lang="es-MX" b="1" spc="-5" dirty="0">
                <a:solidFill>
                  <a:srgbClr val="7E7E7E"/>
                </a:solidFill>
                <a:latin typeface="Arial"/>
                <a:cs typeface="Arial"/>
              </a:rPr>
              <a:t>Presencia en</a:t>
            </a:r>
            <a:endParaRPr sz="1800" dirty="0">
              <a:latin typeface="Arial"/>
              <a:cs typeface="Arial"/>
            </a:endParaRPr>
          </a:p>
          <a:p>
            <a:pPr algn="ctr">
              <a:lnSpc>
                <a:spcPts val="3345"/>
              </a:lnSpc>
              <a:spcBef>
                <a:spcPts val="400"/>
              </a:spcBef>
            </a:pPr>
            <a:r>
              <a:rPr sz="2900" spc="-10" dirty="0">
                <a:solidFill>
                  <a:srgbClr val="46895C"/>
                </a:solidFill>
                <a:latin typeface="Arial Black"/>
                <a:cs typeface="Arial Black"/>
              </a:rPr>
              <a:t>100+</a:t>
            </a:r>
            <a:endParaRPr sz="2900" dirty="0">
              <a:latin typeface="Arial Black"/>
              <a:cs typeface="Arial Black"/>
            </a:endParaRPr>
          </a:p>
          <a:p>
            <a:pPr marL="53340" algn="ctr">
              <a:lnSpc>
                <a:spcPts val="2025"/>
              </a:lnSpc>
            </a:pPr>
            <a:r>
              <a:rPr lang="es-MX" b="1" dirty="0" err="1">
                <a:solidFill>
                  <a:srgbClr val="7E7E7E"/>
                </a:solidFill>
                <a:latin typeface="Arial"/>
                <a:cs typeface="Arial"/>
              </a:rPr>
              <a:t>Paise</a:t>
            </a:r>
            <a:r>
              <a:rPr sz="1800" b="1" dirty="0">
                <a:solidFill>
                  <a:srgbClr val="7E7E7E"/>
                </a:solidFill>
                <a:latin typeface="Arial"/>
                <a:cs typeface="Arial"/>
              </a:rPr>
              <a:t>s</a:t>
            </a:r>
            <a:endParaRPr sz="1800" dirty="0">
              <a:latin typeface="Arial"/>
              <a:cs typeface="Arial"/>
            </a:endParaRPr>
          </a:p>
        </p:txBody>
      </p:sp>
      <p:sp>
        <p:nvSpPr>
          <p:cNvPr id="12" name="object 12"/>
          <p:cNvSpPr txBox="1"/>
          <p:nvPr/>
        </p:nvSpPr>
        <p:spPr>
          <a:xfrm>
            <a:off x="6835902" y="5051297"/>
            <a:ext cx="1004569" cy="467995"/>
          </a:xfrm>
          <a:prstGeom prst="rect">
            <a:avLst/>
          </a:prstGeom>
        </p:spPr>
        <p:txBody>
          <a:bodyPr vert="horz" wrap="square" lIns="0" tIns="12700" rIns="0" bIns="0" rtlCol="0">
            <a:spAutoFit/>
          </a:bodyPr>
          <a:lstStyle/>
          <a:p>
            <a:pPr marL="12700">
              <a:lnSpc>
                <a:spcPct val="100000"/>
              </a:lnSpc>
              <a:spcBef>
                <a:spcPts val="100"/>
              </a:spcBef>
            </a:pPr>
            <a:r>
              <a:rPr sz="2900" spc="-5" dirty="0">
                <a:solidFill>
                  <a:srgbClr val="46895C"/>
                </a:solidFill>
                <a:latin typeface="Arial Black"/>
                <a:cs typeface="Arial Black"/>
              </a:rPr>
              <a:t>800+</a:t>
            </a:r>
            <a:endParaRPr sz="2900">
              <a:latin typeface="Arial Black"/>
              <a:cs typeface="Arial Black"/>
            </a:endParaRPr>
          </a:p>
        </p:txBody>
      </p:sp>
      <p:sp>
        <p:nvSpPr>
          <p:cNvPr id="13" name="object 13"/>
          <p:cNvSpPr txBox="1"/>
          <p:nvPr/>
        </p:nvSpPr>
        <p:spPr>
          <a:xfrm>
            <a:off x="6289040" y="5438647"/>
            <a:ext cx="2117725" cy="517449"/>
          </a:xfrm>
          <a:prstGeom prst="rect">
            <a:avLst/>
          </a:prstGeom>
        </p:spPr>
        <p:txBody>
          <a:bodyPr vert="horz" wrap="square" lIns="0" tIns="12065" rIns="0" bIns="0" rtlCol="0">
            <a:spAutoFit/>
          </a:bodyPr>
          <a:lstStyle/>
          <a:p>
            <a:pPr marL="544195" marR="5080" indent="-532130">
              <a:lnSpc>
                <a:spcPct val="100000"/>
              </a:lnSpc>
              <a:spcBef>
                <a:spcPts val="95"/>
              </a:spcBef>
            </a:pPr>
            <a:r>
              <a:rPr lang="es-MX" sz="1600" b="1" spc="-10" dirty="0">
                <a:solidFill>
                  <a:srgbClr val="7E7E7E"/>
                </a:solidFill>
                <a:latin typeface="Arial"/>
                <a:cs typeface="Arial"/>
              </a:rPr>
              <a:t>     </a:t>
            </a:r>
            <a:r>
              <a:rPr sz="1600" b="1" spc="-10" dirty="0" err="1">
                <a:solidFill>
                  <a:srgbClr val="7E7E7E"/>
                </a:solidFill>
                <a:latin typeface="Arial"/>
                <a:cs typeface="Arial"/>
              </a:rPr>
              <a:t>Representa</a:t>
            </a:r>
            <a:r>
              <a:rPr lang="es-MX" sz="1600" b="1" spc="-10" dirty="0" err="1">
                <a:solidFill>
                  <a:srgbClr val="7E7E7E"/>
                </a:solidFill>
                <a:latin typeface="Arial"/>
                <a:cs typeface="Arial"/>
              </a:rPr>
              <a:t>nt</a:t>
            </a:r>
            <a:r>
              <a:rPr sz="1600" b="1" spc="-10" dirty="0">
                <a:solidFill>
                  <a:srgbClr val="7E7E7E"/>
                </a:solidFill>
                <a:latin typeface="Arial"/>
                <a:cs typeface="Arial"/>
              </a:rPr>
              <a:t>es</a:t>
            </a:r>
            <a:endParaRPr lang="es-MX" sz="1600" b="1" spc="-10" dirty="0">
              <a:solidFill>
                <a:srgbClr val="7E7E7E"/>
              </a:solidFill>
              <a:latin typeface="Arial"/>
              <a:cs typeface="Arial"/>
            </a:endParaRPr>
          </a:p>
          <a:p>
            <a:pPr marL="544195" marR="5080" indent="-532130">
              <a:lnSpc>
                <a:spcPct val="100000"/>
              </a:lnSpc>
              <a:spcBef>
                <a:spcPts val="95"/>
              </a:spcBef>
            </a:pPr>
            <a:r>
              <a:rPr lang="en-US" sz="1600" b="1" spc="-10" dirty="0">
                <a:solidFill>
                  <a:srgbClr val="7E7E7E"/>
                </a:solidFill>
                <a:latin typeface="Arial"/>
                <a:cs typeface="Arial"/>
              </a:rPr>
              <a:t>   Locales </a:t>
            </a:r>
            <a:r>
              <a:rPr lang="en-US" sz="1600" b="1" spc="-10" dirty="0" err="1">
                <a:solidFill>
                  <a:srgbClr val="7E7E7E"/>
                </a:solidFill>
                <a:latin typeface="Arial"/>
                <a:cs typeface="Arial"/>
              </a:rPr>
              <a:t>Mundiales</a:t>
            </a:r>
            <a:endParaRPr sz="1600" dirty="0">
              <a:latin typeface="Arial"/>
              <a:cs typeface="Arial"/>
            </a:endParaRPr>
          </a:p>
        </p:txBody>
      </p:sp>
      <p:sp>
        <p:nvSpPr>
          <p:cNvPr id="14" name="object 14"/>
          <p:cNvSpPr txBox="1"/>
          <p:nvPr/>
        </p:nvSpPr>
        <p:spPr>
          <a:xfrm>
            <a:off x="6507860" y="2399200"/>
            <a:ext cx="2182495" cy="1352293"/>
          </a:xfrm>
          <a:prstGeom prst="rect">
            <a:avLst/>
          </a:prstGeom>
        </p:spPr>
        <p:txBody>
          <a:bodyPr vert="horz" wrap="square" lIns="0" tIns="48895" rIns="0" bIns="0" rtlCol="0">
            <a:spAutoFit/>
          </a:bodyPr>
          <a:lstStyle/>
          <a:p>
            <a:pPr marR="13335" algn="ctr">
              <a:lnSpc>
                <a:spcPct val="100000"/>
              </a:lnSpc>
              <a:spcBef>
                <a:spcPts val="385"/>
              </a:spcBef>
            </a:pPr>
            <a:r>
              <a:rPr lang="es-MX" sz="2900" spc="-5" dirty="0">
                <a:solidFill>
                  <a:srgbClr val="46895C"/>
                </a:solidFill>
                <a:latin typeface="Arial Black"/>
                <a:cs typeface="Arial Black"/>
              </a:rPr>
              <a:t>9</a:t>
            </a:r>
            <a:r>
              <a:rPr sz="2900" spc="-5" dirty="0">
                <a:solidFill>
                  <a:srgbClr val="46895C"/>
                </a:solidFill>
                <a:latin typeface="Arial Black"/>
                <a:cs typeface="Arial Black"/>
              </a:rPr>
              <a:t>0+</a:t>
            </a:r>
            <a:endParaRPr sz="2900" dirty="0">
              <a:latin typeface="Arial Black"/>
              <a:cs typeface="Arial Black"/>
            </a:endParaRPr>
          </a:p>
          <a:p>
            <a:pPr marL="12700" marR="5080" algn="ctr">
              <a:lnSpc>
                <a:spcPct val="100000"/>
              </a:lnSpc>
              <a:spcBef>
                <a:spcPts val="175"/>
              </a:spcBef>
            </a:pPr>
            <a:r>
              <a:rPr lang="es-MX" b="1" spc="-5" dirty="0">
                <a:solidFill>
                  <a:srgbClr val="7E7E7E"/>
                </a:solidFill>
                <a:latin typeface="Arial"/>
                <a:cs typeface="Arial"/>
              </a:rPr>
              <a:t>Años de experiencia y conocimiento</a:t>
            </a:r>
            <a:r>
              <a:rPr sz="1800" b="1" spc="-5" dirty="0">
                <a:solidFill>
                  <a:srgbClr val="7E7E7E"/>
                </a:solidFill>
                <a:latin typeface="Arial"/>
                <a:cs typeface="Arial"/>
              </a:rPr>
              <a:t>.</a:t>
            </a:r>
            <a:endParaRPr sz="1800" dirty="0">
              <a:latin typeface="Arial"/>
              <a:cs typeface="Arial"/>
            </a:endParaRPr>
          </a:p>
        </p:txBody>
      </p:sp>
      <p:sp>
        <p:nvSpPr>
          <p:cNvPr id="15" name="object 15"/>
          <p:cNvSpPr/>
          <p:nvPr/>
        </p:nvSpPr>
        <p:spPr>
          <a:xfrm>
            <a:off x="1812035" y="4346447"/>
            <a:ext cx="376427" cy="373380"/>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5490971" y="2970276"/>
            <a:ext cx="374903" cy="374903"/>
          </a:xfrm>
          <a:prstGeom prst="rect">
            <a:avLst/>
          </a:prstGeom>
          <a:blipFill>
            <a:blip r:embed="rId6" cstate="print"/>
            <a:stretch>
              <a:fillRect/>
            </a:stretch>
          </a:blipFill>
        </p:spPr>
        <p:txBody>
          <a:bodyPr wrap="square" lIns="0" tIns="0" rIns="0" bIns="0" rtlCol="0"/>
          <a:lstStyle/>
          <a:p>
            <a:endParaRPr/>
          </a:p>
        </p:txBody>
      </p:sp>
      <p:sp>
        <p:nvSpPr>
          <p:cNvPr id="17" name="object 17"/>
          <p:cNvSpPr/>
          <p:nvPr/>
        </p:nvSpPr>
        <p:spPr>
          <a:xfrm>
            <a:off x="3410711" y="1938527"/>
            <a:ext cx="483108" cy="483108"/>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1101852" y="2563367"/>
            <a:ext cx="374903" cy="374903"/>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7074407" y="4504944"/>
            <a:ext cx="547116" cy="374904"/>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7030211" y="2028444"/>
            <a:ext cx="941831" cy="301751"/>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EDEDED"/>
          </a:solidFill>
        </p:spPr>
        <p:txBody>
          <a:bodyPr wrap="square" lIns="0" tIns="0" rIns="0" bIns="0" rtlCol="0"/>
          <a:lstStyle/>
          <a:p>
            <a:endParaRPr/>
          </a:p>
        </p:txBody>
      </p:sp>
      <p:sp>
        <p:nvSpPr>
          <p:cNvPr id="3" name="object 3"/>
          <p:cNvSpPr txBox="1">
            <a:spLocks noGrp="1"/>
          </p:cNvSpPr>
          <p:nvPr>
            <p:ph type="title"/>
          </p:nvPr>
        </p:nvSpPr>
        <p:spPr>
          <a:xfrm>
            <a:off x="2609214" y="460628"/>
            <a:ext cx="4077335" cy="650875"/>
          </a:xfrm>
          <a:prstGeom prst="rect">
            <a:avLst/>
          </a:prstGeom>
        </p:spPr>
        <p:txBody>
          <a:bodyPr vert="horz" wrap="square" lIns="0" tIns="13335" rIns="0" bIns="0" rtlCol="0">
            <a:spAutoFit/>
          </a:bodyPr>
          <a:lstStyle/>
          <a:p>
            <a:pPr marL="12700">
              <a:lnSpc>
                <a:spcPct val="100000"/>
              </a:lnSpc>
              <a:spcBef>
                <a:spcPts val="105"/>
              </a:spcBef>
            </a:pPr>
            <a:r>
              <a:rPr sz="4100" dirty="0">
                <a:solidFill>
                  <a:srgbClr val="46895C"/>
                </a:solidFill>
              </a:rPr>
              <a:t>Digital</a:t>
            </a:r>
            <a:r>
              <a:rPr sz="4100" spc="-85" dirty="0">
                <a:solidFill>
                  <a:srgbClr val="46895C"/>
                </a:solidFill>
              </a:rPr>
              <a:t> </a:t>
            </a:r>
            <a:r>
              <a:rPr sz="4100" dirty="0">
                <a:solidFill>
                  <a:srgbClr val="46895C"/>
                </a:solidFill>
              </a:rPr>
              <a:t>Kosher</a:t>
            </a:r>
            <a:endParaRPr sz="4100"/>
          </a:p>
        </p:txBody>
      </p:sp>
      <p:sp>
        <p:nvSpPr>
          <p:cNvPr id="4" name="object 4"/>
          <p:cNvSpPr/>
          <p:nvPr/>
        </p:nvSpPr>
        <p:spPr>
          <a:xfrm>
            <a:off x="1248155" y="1319783"/>
            <a:ext cx="6647688" cy="532942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73379" y="573023"/>
            <a:ext cx="8694421" cy="960119"/>
          </a:xfrm>
          <a:custGeom>
            <a:avLst/>
            <a:gdLst/>
            <a:ahLst/>
            <a:cxnLst/>
            <a:rect l="l" t="t" r="r" b="b"/>
            <a:pathLst>
              <a:path w="8400415" h="960119">
                <a:moveTo>
                  <a:pt x="0" y="960120"/>
                </a:moveTo>
                <a:lnTo>
                  <a:pt x="8400288" y="960120"/>
                </a:lnTo>
                <a:lnTo>
                  <a:pt x="8400288" y="0"/>
                </a:lnTo>
                <a:lnTo>
                  <a:pt x="0" y="0"/>
                </a:lnTo>
                <a:lnTo>
                  <a:pt x="0" y="960120"/>
                </a:lnTo>
                <a:close/>
              </a:path>
            </a:pathLst>
          </a:custGeom>
          <a:solidFill>
            <a:srgbClr val="D7D0C2"/>
          </a:solidFill>
        </p:spPr>
        <p:txBody>
          <a:bodyPr wrap="square" lIns="0" tIns="0" rIns="0" bIns="0" rtlCol="0"/>
          <a:lstStyle/>
          <a:p>
            <a:endParaRPr/>
          </a:p>
        </p:txBody>
      </p:sp>
      <p:sp>
        <p:nvSpPr>
          <p:cNvPr id="3" name="object 3"/>
          <p:cNvSpPr txBox="1">
            <a:spLocks noGrp="1"/>
          </p:cNvSpPr>
          <p:nvPr>
            <p:ph type="title"/>
          </p:nvPr>
        </p:nvSpPr>
        <p:spPr>
          <a:xfrm>
            <a:off x="370206" y="590550"/>
            <a:ext cx="8773793" cy="597599"/>
          </a:xfrm>
          <a:prstGeom prst="rect">
            <a:avLst/>
          </a:prstGeom>
        </p:spPr>
        <p:txBody>
          <a:bodyPr vert="horz" wrap="square" lIns="0" tIns="12700" rIns="0" bIns="0" rtlCol="0">
            <a:spAutoFit/>
          </a:bodyPr>
          <a:lstStyle/>
          <a:p>
            <a:pPr marL="12700">
              <a:lnSpc>
                <a:spcPct val="100000"/>
              </a:lnSpc>
              <a:spcBef>
                <a:spcPts val="100"/>
              </a:spcBef>
            </a:pPr>
            <a:r>
              <a:rPr sz="3800" spc="-5" dirty="0">
                <a:solidFill>
                  <a:srgbClr val="46895C"/>
                </a:solidFill>
              </a:rPr>
              <a:t>T</a:t>
            </a:r>
            <a:r>
              <a:rPr lang="es-MX" sz="3800" spc="-5" dirty="0" err="1">
                <a:solidFill>
                  <a:srgbClr val="46895C"/>
                </a:solidFill>
              </a:rPr>
              <a:t>endencias</a:t>
            </a:r>
            <a:r>
              <a:rPr lang="es-MX" sz="3800" spc="-5" dirty="0">
                <a:solidFill>
                  <a:srgbClr val="46895C"/>
                </a:solidFill>
              </a:rPr>
              <a:t> del mercado </a:t>
            </a:r>
            <a:r>
              <a:rPr sz="3800" dirty="0">
                <a:solidFill>
                  <a:srgbClr val="46895C"/>
                </a:solidFill>
              </a:rPr>
              <a:t>Kosher</a:t>
            </a:r>
            <a:endParaRPr sz="3800" dirty="0"/>
          </a:p>
        </p:txBody>
      </p:sp>
      <p:sp>
        <p:nvSpPr>
          <p:cNvPr id="4" name="object 4"/>
          <p:cNvSpPr txBox="1"/>
          <p:nvPr/>
        </p:nvSpPr>
        <p:spPr>
          <a:xfrm>
            <a:off x="614883" y="6264961"/>
            <a:ext cx="7846695" cy="419538"/>
          </a:xfrm>
          <a:prstGeom prst="rect">
            <a:avLst/>
          </a:prstGeom>
        </p:spPr>
        <p:txBody>
          <a:bodyPr vert="horz" wrap="square" lIns="0" tIns="12700" rIns="0" bIns="0" rtlCol="0">
            <a:spAutoFit/>
          </a:bodyPr>
          <a:lstStyle/>
          <a:p>
            <a:pPr lvl="0">
              <a:lnSpc>
                <a:spcPct val="115000"/>
              </a:lnSpc>
              <a:spcBef>
                <a:spcPts val="800"/>
              </a:spcBef>
            </a:pPr>
            <a:r>
              <a:rPr lang="en-US" sz="1200" b="1" i="1" dirty="0">
                <a:latin typeface="Arial" panose="020B0604020202020204" pitchFamily="34" charset="0"/>
                <a:cs typeface="Arial" panose="020B0604020202020204" pitchFamily="34" charset="0"/>
              </a:rPr>
              <a:t>Fuentes: Mintel Market Research, “Kosher Foods Market – US Report,” </a:t>
            </a:r>
            <a:r>
              <a:rPr lang="en-US" sz="1200" b="1" i="1" dirty="0" err="1">
                <a:latin typeface="Arial" panose="020B0604020202020204" pitchFamily="34" charset="0"/>
                <a:cs typeface="Arial" panose="020B0604020202020204" pitchFamily="34" charset="0"/>
              </a:rPr>
              <a:t>Enero</a:t>
            </a:r>
            <a:r>
              <a:rPr lang="en-US" sz="1200" b="1" i="1" dirty="0">
                <a:latin typeface="Arial" panose="020B0604020202020204" pitchFamily="34" charset="0"/>
                <a:cs typeface="Arial" panose="020B0604020202020204" pitchFamily="34" charset="0"/>
              </a:rPr>
              <a:t> de 2009; Kosher Network International, 2018.</a:t>
            </a:r>
            <a:endParaRPr lang="en-US" sz="1200" b="1" i="1" dirty="0">
              <a:solidFill>
                <a:schemeClr val="dk1"/>
              </a:solidFill>
              <a:latin typeface="Arial" panose="020B0604020202020204" pitchFamily="34" charset="0"/>
              <a:ea typeface="Avenir"/>
              <a:cs typeface="Arial" panose="020B0604020202020204" pitchFamily="34" charset="0"/>
              <a:sym typeface="Avenir"/>
            </a:endParaRPr>
          </a:p>
        </p:txBody>
      </p:sp>
      <p:sp>
        <p:nvSpPr>
          <p:cNvPr id="5" name="object 5"/>
          <p:cNvSpPr/>
          <p:nvPr/>
        </p:nvSpPr>
        <p:spPr>
          <a:xfrm>
            <a:off x="3925823" y="2331720"/>
            <a:ext cx="2303145" cy="1529080"/>
          </a:xfrm>
          <a:custGeom>
            <a:avLst/>
            <a:gdLst/>
            <a:ahLst/>
            <a:cxnLst/>
            <a:rect l="l" t="t" r="r" b="b"/>
            <a:pathLst>
              <a:path w="2303145" h="1529079">
                <a:moveTo>
                  <a:pt x="0" y="1528571"/>
                </a:moveTo>
                <a:lnTo>
                  <a:pt x="2302764" y="1528571"/>
                </a:lnTo>
                <a:lnTo>
                  <a:pt x="2302764" y="0"/>
                </a:lnTo>
                <a:lnTo>
                  <a:pt x="0" y="0"/>
                </a:lnTo>
                <a:lnTo>
                  <a:pt x="0" y="1528571"/>
                </a:lnTo>
                <a:close/>
              </a:path>
            </a:pathLst>
          </a:custGeom>
          <a:solidFill>
            <a:srgbClr val="46895C"/>
          </a:solidFill>
        </p:spPr>
        <p:txBody>
          <a:bodyPr wrap="square" lIns="0" tIns="0" rIns="0" bIns="0" rtlCol="0"/>
          <a:lstStyle/>
          <a:p>
            <a:endParaRPr/>
          </a:p>
        </p:txBody>
      </p:sp>
      <p:sp>
        <p:nvSpPr>
          <p:cNvPr id="6" name="object 6"/>
          <p:cNvSpPr txBox="1"/>
          <p:nvPr/>
        </p:nvSpPr>
        <p:spPr>
          <a:xfrm>
            <a:off x="4239514" y="2544317"/>
            <a:ext cx="1677035" cy="1120820"/>
          </a:xfrm>
          <a:prstGeom prst="rect">
            <a:avLst/>
          </a:prstGeom>
        </p:spPr>
        <p:txBody>
          <a:bodyPr vert="horz" wrap="square" lIns="0" tIns="12700" rIns="0" bIns="0" rtlCol="0">
            <a:spAutoFit/>
          </a:bodyPr>
          <a:lstStyle/>
          <a:p>
            <a:pPr algn="ctr">
              <a:lnSpc>
                <a:spcPct val="100000"/>
              </a:lnSpc>
              <a:spcBef>
                <a:spcPts val="100"/>
              </a:spcBef>
            </a:pPr>
            <a:r>
              <a:rPr sz="1800" spc="-5" dirty="0">
                <a:solidFill>
                  <a:srgbClr val="FFFFFF"/>
                </a:solidFill>
                <a:latin typeface="Arial"/>
                <a:cs typeface="Arial"/>
              </a:rPr>
              <a:t>Kosher </a:t>
            </a:r>
            <a:r>
              <a:rPr lang="es-MX" sz="1800" spc="-5" dirty="0">
                <a:solidFill>
                  <a:srgbClr val="FFFFFF"/>
                </a:solidFill>
                <a:latin typeface="Arial"/>
                <a:cs typeface="Arial"/>
              </a:rPr>
              <a:t>es una industria de </a:t>
            </a:r>
            <a:r>
              <a:rPr sz="1800" b="1" spc="-5" dirty="0">
                <a:solidFill>
                  <a:srgbClr val="FFFFFF"/>
                </a:solidFill>
                <a:latin typeface="Arial"/>
                <a:cs typeface="Arial"/>
              </a:rPr>
              <a:t>$24 </a:t>
            </a:r>
            <a:r>
              <a:rPr lang="es-MX" b="1" spc="-5" dirty="0">
                <a:solidFill>
                  <a:srgbClr val="FFFFFF"/>
                </a:solidFill>
                <a:latin typeface="Arial"/>
                <a:cs typeface="Arial"/>
              </a:rPr>
              <a:t>mil m</a:t>
            </a:r>
            <a:r>
              <a:rPr sz="1800" b="1" dirty="0" err="1">
                <a:solidFill>
                  <a:srgbClr val="FFFFFF"/>
                </a:solidFill>
                <a:latin typeface="Arial"/>
                <a:cs typeface="Arial"/>
              </a:rPr>
              <a:t>illon</a:t>
            </a:r>
            <a:r>
              <a:rPr lang="es-MX" sz="1800" b="1" dirty="0">
                <a:solidFill>
                  <a:srgbClr val="FFFFFF"/>
                </a:solidFill>
                <a:latin typeface="Arial"/>
                <a:cs typeface="Arial"/>
              </a:rPr>
              <a:t>es </a:t>
            </a:r>
            <a:r>
              <a:rPr lang="es-MX" sz="1800" dirty="0">
                <a:solidFill>
                  <a:srgbClr val="FFFFFF"/>
                </a:solidFill>
                <a:latin typeface="Arial"/>
                <a:cs typeface="Arial"/>
              </a:rPr>
              <a:t>y creciendo.</a:t>
            </a:r>
            <a:endParaRPr sz="1800" dirty="0">
              <a:latin typeface="Arial"/>
              <a:cs typeface="Arial"/>
            </a:endParaRPr>
          </a:p>
        </p:txBody>
      </p:sp>
      <p:sp>
        <p:nvSpPr>
          <p:cNvPr id="7" name="object 7"/>
          <p:cNvSpPr/>
          <p:nvPr/>
        </p:nvSpPr>
        <p:spPr>
          <a:xfrm>
            <a:off x="6534911" y="2331720"/>
            <a:ext cx="2303145" cy="1529080"/>
          </a:xfrm>
          <a:custGeom>
            <a:avLst/>
            <a:gdLst/>
            <a:ahLst/>
            <a:cxnLst/>
            <a:rect l="l" t="t" r="r" b="b"/>
            <a:pathLst>
              <a:path w="2303145" h="1529079">
                <a:moveTo>
                  <a:pt x="0" y="1528571"/>
                </a:moveTo>
                <a:lnTo>
                  <a:pt x="2302763" y="1528571"/>
                </a:lnTo>
                <a:lnTo>
                  <a:pt x="2302763" y="0"/>
                </a:lnTo>
                <a:lnTo>
                  <a:pt x="0" y="0"/>
                </a:lnTo>
                <a:lnTo>
                  <a:pt x="0" y="1528571"/>
                </a:lnTo>
                <a:close/>
              </a:path>
            </a:pathLst>
          </a:custGeom>
          <a:solidFill>
            <a:srgbClr val="46895C"/>
          </a:solidFill>
        </p:spPr>
        <p:txBody>
          <a:bodyPr wrap="square" lIns="0" tIns="0" rIns="0" bIns="0" rtlCol="0"/>
          <a:lstStyle/>
          <a:p>
            <a:endParaRPr/>
          </a:p>
        </p:txBody>
      </p:sp>
      <p:sp>
        <p:nvSpPr>
          <p:cNvPr id="8" name="object 8"/>
          <p:cNvSpPr txBox="1"/>
          <p:nvPr/>
        </p:nvSpPr>
        <p:spPr>
          <a:xfrm>
            <a:off x="6534911" y="2711653"/>
            <a:ext cx="2303145" cy="856645"/>
          </a:xfrm>
          <a:prstGeom prst="rect">
            <a:avLst/>
          </a:prstGeom>
        </p:spPr>
        <p:txBody>
          <a:bodyPr vert="horz" wrap="square" lIns="0" tIns="12700" rIns="0" bIns="0" rtlCol="0">
            <a:spAutoFit/>
          </a:bodyPr>
          <a:lstStyle/>
          <a:p>
            <a:pPr marL="1905" algn="ctr">
              <a:lnSpc>
                <a:spcPct val="100000"/>
              </a:lnSpc>
              <a:spcBef>
                <a:spcPts val="100"/>
              </a:spcBef>
            </a:pPr>
            <a:r>
              <a:rPr lang="en-US" sz="1800" spc="-5" dirty="0" err="1">
                <a:solidFill>
                  <a:srgbClr val="FFFFFF"/>
                </a:solidFill>
                <a:latin typeface="Arial"/>
                <a:cs typeface="Arial"/>
              </a:rPr>
              <a:t>Crecimiento</a:t>
            </a:r>
            <a:endParaRPr lang="en-US" sz="1800" spc="-5" dirty="0">
              <a:solidFill>
                <a:srgbClr val="FFFFFF"/>
              </a:solidFill>
              <a:latin typeface="Arial"/>
              <a:cs typeface="Arial"/>
            </a:endParaRPr>
          </a:p>
          <a:p>
            <a:pPr marL="1905" algn="ctr">
              <a:lnSpc>
                <a:spcPct val="100000"/>
              </a:lnSpc>
              <a:spcBef>
                <a:spcPts val="100"/>
              </a:spcBef>
            </a:pPr>
            <a:r>
              <a:rPr lang="en-US" sz="1800" spc="-5" dirty="0">
                <a:solidFill>
                  <a:srgbClr val="FFFFFF"/>
                </a:solidFill>
                <a:latin typeface="Arial"/>
                <a:cs typeface="Arial"/>
              </a:rPr>
              <a:t> del </a:t>
            </a:r>
            <a:r>
              <a:rPr sz="1800" b="1" spc="-5" dirty="0">
                <a:solidFill>
                  <a:srgbClr val="FFFFFF"/>
                </a:solidFill>
                <a:latin typeface="Arial"/>
                <a:cs typeface="Arial"/>
              </a:rPr>
              <a:t>15% </a:t>
            </a:r>
            <a:endParaRPr sz="1800" dirty="0">
              <a:latin typeface="Arial"/>
              <a:cs typeface="Arial"/>
            </a:endParaRPr>
          </a:p>
          <a:p>
            <a:pPr algn="ctr">
              <a:lnSpc>
                <a:spcPct val="100000"/>
              </a:lnSpc>
            </a:pPr>
            <a:r>
              <a:rPr lang="es-MX" sz="1800" spc="-5" dirty="0">
                <a:solidFill>
                  <a:srgbClr val="FFFFFF"/>
                </a:solidFill>
                <a:latin typeface="Arial"/>
                <a:cs typeface="Arial"/>
              </a:rPr>
              <a:t>Anual</a:t>
            </a:r>
            <a:r>
              <a:rPr sz="1800" spc="-10" dirty="0">
                <a:solidFill>
                  <a:srgbClr val="FFFFFF"/>
                </a:solidFill>
                <a:latin typeface="Arial"/>
                <a:cs typeface="Arial"/>
              </a:rPr>
              <a:t>.</a:t>
            </a:r>
            <a:endParaRPr sz="1800" dirty="0">
              <a:latin typeface="Arial"/>
              <a:cs typeface="Arial"/>
            </a:endParaRPr>
          </a:p>
        </p:txBody>
      </p:sp>
      <p:sp>
        <p:nvSpPr>
          <p:cNvPr id="9" name="object 9"/>
          <p:cNvSpPr/>
          <p:nvPr/>
        </p:nvSpPr>
        <p:spPr>
          <a:xfrm>
            <a:off x="3925823" y="4259579"/>
            <a:ext cx="2303145" cy="1530350"/>
          </a:xfrm>
          <a:custGeom>
            <a:avLst/>
            <a:gdLst/>
            <a:ahLst/>
            <a:cxnLst/>
            <a:rect l="l" t="t" r="r" b="b"/>
            <a:pathLst>
              <a:path w="2303145" h="1530350">
                <a:moveTo>
                  <a:pt x="0" y="1530096"/>
                </a:moveTo>
                <a:lnTo>
                  <a:pt x="2302764" y="1530096"/>
                </a:lnTo>
                <a:lnTo>
                  <a:pt x="2302764" y="0"/>
                </a:lnTo>
                <a:lnTo>
                  <a:pt x="0" y="0"/>
                </a:lnTo>
                <a:lnTo>
                  <a:pt x="0" y="1530096"/>
                </a:lnTo>
                <a:close/>
              </a:path>
            </a:pathLst>
          </a:custGeom>
          <a:solidFill>
            <a:srgbClr val="46895C"/>
          </a:solidFill>
        </p:spPr>
        <p:txBody>
          <a:bodyPr wrap="square" lIns="0" tIns="0" rIns="0" bIns="0" rtlCol="0"/>
          <a:lstStyle/>
          <a:p>
            <a:endParaRPr/>
          </a:p>
        </p:txBody>
      </p:sp>
      <p:sp>
        <p:nvSpPr>
          <p:cNvPr id="10" name="object 10"/>
          <p:cNvSpPr txBox="1"/>
          <p:nvPr/>
        </p:nvSpPr>
        <p:spPr>
          <a:xfrm>
            <a:off x="4132644" y="4559226"/>
            <a:ext cx="1942464" cy="1120820"/>
          </a:xfrm>
          <a:prstGeom prst="rect">
            <a:avLst/>
          </a:prstGeom>
        </p:spPr>
        <p:txBody>
          <a:bodyPr vert="horz" wrap="square" lIns="0" tIns="12700" rIns="0" bIns="0" rtlCol="0">
            <a:spAutoFit/>
          </a:bodyPr>
          <a:lstStyle/>
          <a:p>
            <a:pPr marL="12700" marR="5080" algn="ctr">
              <a:lnSpc>
                <a:spcPct val="100000"/>
              </a:lnSpc>
              <a:spcBef>
                <a:spcPts val="100"/>
              </a:spcBef>
            </a:pPr>
            <a:r>
              <a:rPr sz="1800" spc="-5" dirty="0">
                <a:solidFill>
                  <a:srgbClr val="FFFFFF"/>
                </a:solidFill>
                <a:latin typeface="Arial"/>
                <a:cs typeface="Arial"/>
              </a:rPr>
              <a:t>C</a:t>
            </a:r>
            <a:r>
              <a:rPr lang="es-MX" sz="1800" spc="-5" dirty="0" err="1">
                <a:solidFill>
                  <a:srgbClr val="FFFFFF"/>
                </a:solidFill>
                <a:latin typeface="Arial"/>
                <a:cs typeface="Arial"/>
              </a:rPr>
              <a:t>erca</a:t>
            </a:r>
            <a:r>
              <a:rPr lang="es-MX" sz="1800" spc="-5" dirty="0">
                <a:solidFill>
                  <a:srgbClr val="FFFFFF"/>
                </a:solidFill>
                <a:latin typeface="Arial"/>
                <a:cs typeface="Arial"/>
              </a:rPr>
              <a:t> de </a:t>
            </a:r>
            <a:r>
              <a:rPr sz="1800" spc="-60" dirty="0">
                <a:solidFill>
                  <a:srgbClr val="FFFFFF"/>
                </a:solidFill>
                <a:latin typeface="Arial"/>
                <a:cs typeface="Arial"/>
              </a:rPr>
              <a:t> </a:t>
            </a:r>
            <a:r>
              <a:rPr sz="1800" b="1" spc="-5" dirty="0">
                <a:solidFill>
                  <a:srgbClr val="FFFFFF"/>
                </a:solidFill>
                <a:latin typeface="Arial"/>
                <a:cs typeface="Arial"/>
              </a:rPr>
              <a:t>1,000,000</a:t>
            </a:r>
            <a:r>
              <a:rPr lang="es-MX" sz="1800" b="1" spc="-5" dirty="0">
                <a:solidFill>
                  <a:srgbClr val="FFFFFF"/>
                </a:solidFill>
                <a:latin typeface="Arial"/>
                <a:cs typeface="Arial"/>
              </a:rPr>
              <a:t> de</a:t>
            </a:r>
            <a:r>
              <a:rPr sz="1800" b="1" spc="-5" dirty="0">
                <a:solidFill>
                  <a:srgbClr val="FFFFFF"/>
                </a:solidFill>
                <a:latin typeface="Arial"/>
                <a:cs typeface="Arial"/>
              </a:rPr>
              <a:t>  </a:t>
            </a:r>
            <a:r>
              <a:rPr sz="1800" spc="-5" dirty="0">
                <a:solidFill>
                  <a:srgbClr val="FFFFFF"/>
                </a:solidFill>
                <a:latin typeface="Arial"/>
                <a:cs typeface="Arial"/>
              </a:rPr>
              <a:t>product</a:t>
            </a:r>
            <a:r>
              <a:rPr lang="es-MX" sz="1800" spc="-5" dirty="0">
                <a:solidFill>
                  <a:srgbClr val="FFFFFF"/>
                </a:solidFill>
                <a:latin typeface="Arial"/>
                <a:cs typeface="Arial"/>
              </a:rPr>
              <a:t>o</a:t>
            </a:r>
            <a:r>
              <a:rPr sz="1800" spc="-5" dirty="0">
                <a:solidFill>
                  <a:srgbClr val="FFFFFF"/>
                </a:solidFill>
                <a:latin typeface="Arial"/>
                <a:cs typeface="Arial"/>
              </a:rPr>
              <a:t>s</a:t>
            </a:r>
            <a:r>
              <a:rPr lang="es-MX" sz="1800" spc="-5" dirty="0">
                <a:solidFill>
                  <a:srgbClr val="FFFFFF"/>
                </a:solidFill>
                <a:latin typeface="Arial"/>
                <a:cs typeface="Arial"/>
              </a:rPr>
              <a:t> ce</a:t>
            </a:r>
            <a:r>
              <a:rPr sz="1800" spc="-5" dirty="0" err="1">
                <a:solidFill>
                  <a:srgbClr val="FFFFFF"/>
                </a:solidFill>
                <a:latin typeface="Arial"/>
                <a:cs typeface="Arial"/>
              </a:rPr>
              <a:t>ertified</a:t>
            </a:r>
            <a:r>
              <a:rPr sz="1800" spc="-5" dirty="0">
                <a:solidFill>
                  <a:srgbClr val="FFFFFF"/>
                </a:solidFill>
                <a:latin typeface="Arial"/>
                <a:cs typeface="Arial"/>
              </a:rPr>
              <a:t>.</a:t>
            </a:r>
            <a:endParaRPr sz="1800" dirty="0">
              <a:latin typeface="Arial"/>
              <a:cs typeface="Arial"/>
            </a:endParaRPr>
          </a:p>
        </p:txBody>
      </p:sp>
      <p:sp>
        <p:nvSpPr>
          <p:cNvPr id="11" name="object 11"/>
          <p:cNvSpPr/>
          <p:nvPr/>
        </p:nvSpPr>
        <p:spPr>
          <a:xfrm>
            <a:off x="6534911" y="4259579"/>
            <a:ext cx="2303145" cy="1530350"/>
          </a:xfrm>
          <a:custGeom>
            <a:avLst/>
            <a:gdLst/>
            <a:ahLst/>
            <a:cxnLst/>
            <a:rect l="l" t="t" r="r" b="b"/>
            <a:pathLst>
              <a:path w="2303145" h="1530350">
                <a:moveTo>
                  <a:pt x="0" y="1530096"/>
                </a:moveTo>
                <a:lnTo>
                  <a:pt x="2302763" y="1530096"/>
                </a:lnTo>
                <a:lnTo>
                  <a:pt x="2302763" y="0"/>
                </a:lnTo>
                <a:lnTo>
                  <a:pt x="0" y="0"/>
                </a:lnTo>
                <a:lnTo>
                  <a:pt x="0" y="1530096"/>
                </a:lnTo>
                <a:close/>
              </a:path>
            </a:pathLst>
          </a:custGeom>
          <a:solidFill>
            <a:srgbClr val="46895C"/>
          </a:solidFill>
        </p:spPr>
        <p:txBody>
          <a:bodyPr wrap="square" lIns="0" tIns="0" rIns="0" bIns="0" rtlCol="0"/>
          <a:lstStyle/>
          <a:p>
            <a:endParaRPr/>
          </a:p>
        </p:txBody>
      </p:sp>
      <p:sp>
        <p:nvSpPr>
          <p:cNvPr id="12" name="object 12"/>
          <p:cNvSpPr txBox="1"/>
          <p:nvPr/>
        </p:nvSpPr>
        <p:spPr>
          <a:xfrm>
            <a:off x="6707390" y="4559226"/>
            <a:ext cx="1875155" cy="1074653"/>
          </a:xfrm>
          <a:prstGeom prst="rect">
            <a:avLst/>
          </a:prstGeom>
        </p:spPr>
        <p:txBody>
          <a:bodyPr vert="horz" wrap="square" lIns="0" tIns="12700" rIns="0" bIns="0" rtlCol="0">
            <a:spAutoFit/>
          </a:bodyPr>
          <a:lstStyle/>
          <a:p>
            <a:pPr marL="12700" marR="5080" indent="71120" algn="ctr">
              <a:lnSpc>
                <a:spcPct val="100000"/>
              </a:lnSpc>
              <a:spcBef>
                <a:spcPts val="100"/>
              </a:spcBef>
            </a:pPr>
            <a:r>
              <a:rPr lang="es-MX" sz="1700" dirty="0">
                <a:solidFill>
                  <a:srgbClr val="FFFFFF"/>
                </a:solidFill>
                <a:latin typeface="Arial"/>
                <a:cs typeface="Arial"/>
              </a:rPr>
              <a:t>Más de </a:t>
            </a:r>
            <a:r>
              <a:rPr sz="1700" b="1" spc="-5" dirty="0">
                <a:solidFill>
                  <a:srgbClr val="FFFFFF"/>
                </a:solidFill>
                <a:latin typeface="Arial"/>
                <a:cs typeface="Arial"/>
              </a:rPr>
              <a:t>2,500 </a:t>
            </a:r>
            <a:r>
              <a:rPr sz="1700" b="1" dirty="0">
                <a:solidFill>
                  <a:srgbClr val="FFFFFF"/>
                </a:solidFill>
                <a:latin typeface="Arial"/>
                <a:cs typeface="Arial"/>
              </a:rPr>
              <a:t>n</a:t>
            </a:r>
            <a:r>
              <a:rPr lang="es-MX" sz="1700" b="1" dirty="0" err="1">
                <a:solidFill>
                  <a:srgbClr val="FFFFFF"/>
                </a:solidFill>
                <a:latin typeface="Arial"/>
                <a:cs typeface="Arial"/>
              </a:rPr>
              <a:t>uevos</a:t>
            </a:r>
            <a:r>
              <a:rPr lang="es-MX" sz="1700" b="1" dirty="0">
                <a:solidFill>
                  <a:srgbClr val="FFFFFF"/>
                </a:solidFill>
                <a:latin typeface="Arial"/>
                <a:cs typeface="Arial"/>
              </a:rPr>
              <a:t> </a:t>
            </a:r>
            <a:r>
              <a:rPr sz="1700" spc="-5" dirty="0">
                <a:solidFill>
                  <a:srgbClr val="FFFFFF"/>
                </a:solidFill>
                <a:latin typeface="Arial"/>
                <a:cs typeface="Arial"/>
              </a:rPr>
              <a:t>product</a:t>
            </a:r>
            <a:r>
              <a:rPr lang="es-MX" sz="1700" spc="-5" dirty="0">
                <a:solidFill>
                  <a:srgbClr val="FFFFFF"/>
                </a:solidFill>
                <a:latin typeface="Arial"/>
                <a:cs typeface="Arial"/>
              </a:rPr>
              <a:t>o</a:t>
            </a:r>
            <a:r>
              <a:rPr sz="1700" spc="-5" dirty="0">
                <a:solidFill>
                  <a:srgbClr val="FFFFFF"/>
                </a:solidFill>
                <a:latin typeface="Arial"/>
                <a:cs typeface="Arial"/>
              </a:rPr>
              <a:t>s </a:t>
            </a:r>
            <a:r>
              <a:rPr sz="1700" spc="-5" dirty="0" err="1">
                <a:solidFill>
                  <a:srgbClr val="FFFFFF"/>
                </a:solidFill>
                <a:latin typeface="Arial"/>
                <a:cs typeface="Arial"/>
              </a:rPr>
              <a:t>certifi</a:t>
            </a:r>
            <a:r>
              <a:rPr lang="es-MX" sz="1700" spc="-5" dirty="0">
                <a:solidFill>
                  <a:srgbClr val="FFFFFF"/>
                </a:solidFill>
                <a:latin typeface="Arial"/>
                <a:cs typeface="Arial"/>
              </a:rPr>
              <a:t>cados anuales</a:t>
            </a:r>
            <a:r>
              <a:rPr lang="es-MX" sz="1800" spc="-5" dirty="0">
                <a:solidFill>
                  <a:srgbClr val="FFFFFF"/>
                </a:solidFill>
                <a:latin typeface="Arial"/>
                <a:cs typeface="Arial"/>
              </a:rPr>
              <a:t>.</a:t>
            </a:r>
            <a:endParaRPr sz="1800" dirty="0">
              <a:latin typeface="Arial"/>
              <a:cs typeface="Arial"/>
            </a:endParaRPr>
          </a:p>
        </p:txBody>
      </p:sp>
      <p:sp>
        <p:nvSpPr>
          <p:cNvPr id="13" name="object 13"/>
          <p:cNvSpPr/>
          <p:nvPr/>
        </p:nvSpPr>
        <p:spPr>
          <a:xfrm>
            <a:off x="4777740" y="1897379"/>
            <a:ext cx="634365" cy="634365"/>
          </a:xfrm>
          <a:custGeom>
            <a:avLst/>
            <a:gdLst/>
            <a:ahLst/>
            <a:cxnLst/>
            <a:rect l="l" t="t" r="r" b="b"/>
            <a:pathLst>
              <a:path w="634364" h="634364">
                <a:moveTo>
                  <a:pt x="316992" y="0"/>
                </a:moveTo>
                <a:lnTo>
                  <a:pt x="270135" y="3435"/>
                </a:lnTo>
                <a:lnTo>
                  <a:pt x="225417" y="13416"/>
                </a:lnTo>
                <a:lnTo>
                  <a:pt x="183328" y="29451"/>
                </a:lnTo>
                <a:lnTo>
                  <a:pt x="144358" y="51053"/>
                </a:lnTo>
                <a:lnTo>
                  <a:pt x="108996" y="77731"/>
                </a:lnTo>
                <a:lnTo>
                  <a:pt x="77731" y="108996"/>
                </a:lnTo>
                <a:lnTo>
                  <a:pt x="51053" y="144358"/>
                </a:lnTo>
                <a:lnTo>
                  <a:pt x="29451" y="183328"/>
                </a:lnTo>
                <a:lnTo>
                  <a:pt x="13416" y="225417"/>
                </a:lnTo>
                <a:lnTo>
                  <a:pt x="3435" y="270135"/>
                </a:lnTo>
                <a:lnTo>
                  <a:pt x="0" y="316992"/>
                </a:lnTo>
                <a:lnTo>
                  <a:pt x="3435" y="363848"/>
                </a:lnTo>
                <a:lnTo>
                  <a:pt x="13416" y="408566"/>
                </a:lnTo>
                <a:lnTo>
                  <a:pt x="29451" y="450655"/>
                </a:lnTo>
                <a:lnTo>
                  <a:pt x="51053" y="489625"/>
                </a:lnTo>
                <a:lnTo>
                  <a:pt x="77731" y="524987"/>
                </a:lnTo>
                <a:lnTo>
                  <a:pt x="108996" y="556252"/>
                </a:lnTo>
                <a:lnTo>
                  <a:pt x="144358" y="582930"/>
                </a:lnTo>
                <a:lnTo>
                  <a:pt x="183328" y="604532"/>
                </a:lnTo>
                <a:lnTo>
                  <a:pt x="225417" y="620567"/>
                </a:lnTo>
                <a:lnTo>
                  <a:pt x="270135" y="630548"/>
                </a:lnTo>
                <a:lnTo>
                  <a:pt x="316992" y="633984"/>
                </a:lnTo>
                <a:lnTo>
                  <a:pt x="363848" y="630548"/>
                </a:lnTo>
                <a:lnTo>
                  <a:pt x="408566" y="620567"/>
                </a:lnTo>
                <a:lnTo>
                  <a:pt x="450655" y="604532"/>
                </a:lnTo>
                <a:lnTo>
                  <a:pt x="489625" y="582930"/>
                </a:lnTo>
                <a:lnTo>
                  <a:pt x="524987" y="556252"/>
                </a:lnTo>
                <a:lnTo>
                  <a:pt x="556252" y="524987"/>
                </a:lnTo>
                <a:lnTo>
                  <a:pt x="582930" y="489625"/>
                </a:lnTo>
                <a:lnTo>
                  <a:pt x="604532" y="450655"/>
                </a:lnTo>
                <a:lnTo>
                  <a:pt x="620567" y="408566"/>
                </a:lnTo>
                <a:lnTo>
                  <a:pt x="630548" y="363848"/>
                </a:lnTo>
                <a:lnTo>
                  <a:pt x="633984" y="316992"/>
                </a:lnTo>
                <a:lnTo>
                  <a:pt x="630548" y="270135"/>
                </a:lnTo>
                <a:lnTo>
                  <a:pt x="620567" y="225417"/>
                </a:lnTo>
                <a:lnTo>
                  <a:pt x="604532" y="183328"/>
                </a:lnTo>
                <a:lnTo>
                  <a:pt x="582930" y="144358"/>
                </a:lnTo>
                <a:lnTo>
                  <a:pt x="556252" y="108996"/>
                </a:lnTo>
                <a:lnTo>
                  <a:pt x="524987" y="77731"/>
                </a:lnTo>
                <a:lnTo>
                  <a:pt x="489625" y="51053"/>
                </a:lnTo>
                <a:lnTo>
                  <a:pt x="450655" y="29451"/>
                </a:lnTo>
                <a:lnTo>
                  <a:pt x="408566" y="13416"/>
                </a:lnTo>
                <a:lnTo>
                  <a:pt x="363848" y="3435"/>
                </a:lnTo>
                <a:lnTo>
                  <a:pt x="316992" y="0"/>
                </a:lnTo>
                <a:close/>
              </a:path>
            </a:pathLst>
          </a:custGeom>
          <a:solidFill>
            <a:srgbClr val="FFFFFF"/>
          </a:solidFill>
        </p:spPr>
        <p:txBody>
          <a:bodyPr wrap="square" lIns="0" tIns="0" rIns="0" bIns="0" rtlCol="0"/>
          <a:lstStyle/>
          <a:p>
            <a:endParaRPr/>
          </a:p>
        </p:txBody>
      </p:sp>
      <p:sp>
        <p:nvSpPr>
          <p:cNvPr id="14" name="object 14"/>
          <p:cNvSpPr txBox="1"/>
          <p:nvPr/>
        </p:nvSpPr>
        <p:spPr>
          <a:xfrm>
            <a:off x="4872609" y="1819478"/>
            <a:ext cx="415290" cy="726440"/>
          </a:xfrm>
          <a:prstGeom prst="rect">
            <a:avLst/>
          </a:prstGeom>
        </p:spPr>
        <p:txBody>
          <a:bodyPr vert="horz" wrap="square" lIns="0" tIns="12065" rIns="0" bIns="0" rtlCol="0">
            <a:spAutoFit/>
          </a:bodyPr>
          <a:lstStyle/>
          <a:p>
            <a:pPr marL="12700">
              <a:lnSpc>
                <a:spcPct val="100000"/>
              </a:lnSpc>
              <a:spcBef>
                <a:spcPts val="95"/>
              </a:spcBef>
            </a:pPr>
            <a:r>
              <a:rPr sz="4600" spc="-5" dirty="0">
                <a:solidFill>
                  <a:srgbClr val="46895C"/>
                </a:solidFill>
                <a:latin typeface="Arial Black"/>
                <a:cs typeface="Arial Black"/>
              </a:rPr>
              <a:t>$</a:t>
            </a:r>
            <a:endParaRPr sz="4600">
              <a:latin typeface="Arial Black"/>
              <a:cs typeface="Arial Black"/>
            </a:endParaRPr>
          </a:p>
        </p:txBody>
      </p:sp>
      <p:sp>
        <p:nvSpPr>
          <p:cNvPr id="15" name="object 15"/>
          <p:cNvSpPr/>
          <p:nvPr/>
        </p:nvSpPr>
        <p:spPr>
          <a:xfrm>
            <a:off x="7370064" y="1897379"/>
            <a:ext cx="634365" cy="634365"/>
          </a:xfrm>
          <a:custGeom>
            <a:avLst/>
            <a:gdLst/>
            <a:ahLst/>
            <a:cxnLst/>
            <a:rect l="l" t="t" r="r" b="b"/>
            <a:pathLst>
              <a:path w="634365" h="634364">
                <a:moveTo>
                  <a:pt x="316991" y="0"/>
                </a:moveTo>
                <a:lnTo>
                  <a:pt x="270135" y="3435"/>
                </a:lnTo>
                <a:lnTo>
                  <a:pt x="225417" y="13416"/>
                </a:lnTo>
                <a:lnTo>
                  <a:pt x="183328" y="29451"/>
                </a:lnTo>
                <a:lnTo>
                  <a:pt x="144358" y="51053"/>
                </a:lnTo>
                <a:lnTo>
                  <a:pt x="108996" y="77731"/>
                </a:lnTo>
                <a:lnTo>
                  <a:pt x="77731" y="108996"/>
                </a:lnTo>
                <a:lnTo>
                  <a:pt x="51053" y="144358"/>
                </a:lnTo>
                <a:lnTo>
                  <a:pt x="29451" y="183328"/>
                </a:lnTo>
                <a:lnTo>
                  <a:pt x="13416" y="225417"/>
                </a:lnTo>
                <a:lnTo>
                  <a:pt x="3435" y="270135"/>
                </a:lnTo>
                <a:lnTo>
                  <a:pt x="0" y="316992"/>
                </a:lnTo>
                <a:lnTo>
                  <a:pt x="3435" y="363848"/>
                </a:lnTo>
                <a:lnTo>
                  <a:pt x="13416" y="408566"/>
                </a:lnTo>
                <a:lnTo>
                  <a:pt x="29451" y="450655"/>
                </a:lnTo>
                <a:lnTo>
                  <a:pt x="51053" y="489625"/>
                </a:lnTo>
                <a:lnTo>
                  <a:pt x="77731" y="524987"/>
                </a:lnTo>
                <a:lnTo>
                  <a:pt x="108996" y="556252"/>
                </a:lnTo>
                <a:lnTo>
                  <a:pt x="144358" y="582930"/>
                </a:lnTo>
                <a:lnTo>
                  <a:pt x="183328" y="604532"/>
                </a:lnTo>
                <a:lnTo>
                  <a:pt x="225417" y="620567"/>
                </a:lnTo>
                <a:lnTo>
                  <a:pt x="270135" y="630548"/>
                </a:lnTo>
                <a:lnTo>
                  <a:pt x="316991" y="633984"/>
                </a:lnTo>
                <a:lnTo>
                  <a:pt x="363820" y="630548"/>
                </a:lnTo>
                <a:lnTo>
                  <a:pt x="408520" y="620567"/>
                </a:lnTo>
                <a:lnTo>
                  <a:pt x="450600" y="604532"/>
                </a:lnTo>
                <a:lnTo>
                  <a:pt x="489569" y="582930"/>
                </a:lnTo>
                <a:lnTo>
                  <a:pt x="524936" y="556252"/>
                </a:lnTo>
                <a:lnTo>
                  <a:pt x="556209" y="524987"/>
                </a:lnTo>
                <a:lnTo>
                  <a:pt x="582898" y="489625"/>
                </a:lnTo>
                <a:lnTo>
                  <a:pt x="604511" y="450655"/>
                </a:lnTo>
                <a:lnTo>
                  <a:pt x="620557" y="408566"/>
                </a:lnTo>
                <a:lnTo>
                  <a:pt x="630545" y="363848"/>
                </a:lnTo>
                <a:lnTo>
                  <a:pt x="633983" y="316992"/>
                </a:lnTo>
                <a:lnTo>
                  <a:pt x="630545" y="270135"/>
                </a:lnTo>
                <a:lnTo>
                  <a:pt x="620557" y="225417"/>
                </a:lnTo>
                <a:lnTo>
                  <a:pt x="604511" y="183328"/>
                </a:lnTo>
                <a:lnTo>
                  <a:pt x="582898" y="144358"/>
                </a:lnTo>
                <a:lnTo>
                  <a:pt x="556209" y="108996"/>
                </a:lnTo>
                <a:lnTo>
                  <a:pt x="524936" y="77731"/>
                </a:lnTo>
                <a:lnTo>
                  <a:pt x="489569" y="51053"/>
                </a:lnTo>
                <a:lnTo>
                  <a:pt x="450600" y="29451"/>
                </a:lnTo>
                <a:lnTo>
                  <a:pt x="408520" y="13416"/>
                </a:lnTo>
                <a:lnTo>
                  <a:pt x="363820" y="3435"/>
                </a:lnTo>
                <a:lnTo>
                  <a:pt x="316991" y="0"/>
                </a:lnTo>
                <a:close/>
              </a:path>
            </a:pathLst>
          </a:custGeom>
          <a:solidFill>
            <a:srgbClr val="FFFFFF"/>
          </a:solidFill>
        </p:spPr>
        <p:txBody>
          <a:bodyPr wrap="square" lIns="0" tIns="0" rIns="0" bIns="0" rtlCol="0"/>
          <a:lstStyle/>
          <a:p>
            <a:endParaRPr/>
          </a:p>
        </p:txBody>
      </p:sp>
      <p:sp>
        <p:nvSpPr>
          <p:cNvPr id="16" name="object 16"/>
          <p:cNvSpPr/>
          <p:nvPr/>
        </p:nvSpPr>
        <p:spPr>
          <a:xfrm>
            <a:off x="7510271" y="2170176"/>
            <a:ext cx="104139" cy="182880"/>
          </a:xfrm>
          <a:custGeom>
            <a:avLst/>
            <a:gdLst/>
            <a:ahLst/>
            <a:cxnLst/>
            <a:rect l="l" t="t" r="r" b="b"/>
            <a:pathLst>
              <a:path w="104140" h="182880">
                <a:moveTo>
                  <a:pt x="0" y="182879"/>
                </a:moveTo>
                <a:lnTo>
                  <a:pt x="103631" y="182879"/>
                </a:lnTo>
                <a:lnTo>
                  <a:pt x="103631" y="0"/>
                </a:lnTo>
                <a:lnTo>
                  <a:pt x="0" y="0"/>
                </a:lnTo>
                <a:lnTo>
                  <a:pt x="0" y="182879"/>
                </a:lnTo>
                <a:close/>
              </a:path>
            </a:pathLst>
          </a:custGeom>
          <a:solidFill>
            <a:srgbClr val="46895C"/>
          </a:solidFill>
        </p:spPr>
        <p:txBody>
          <a:bodyPr wrap="square" lIns="0" tIns="0" rIns="0" bIns="0" rtlCol="0"/>
          <a:lstStyle/>
          <a:p>
            <a:endParaRPr/>
          </a:p>
        </p:txBody>
      </p:sp>
      <p:sp>
        <p:nvSpPr>
          <p:cNvPr id="17" name="object 17"/>
          <p:cNvSpPr/>
          <p:nvPr/>
        </p:nvSpPr>
        <p:spPr>
          <a:xfrm>
            <a:off x="7658100" y="2109216"/>
            <a:ext cx="104139" cy="243840"/>
          </a:xfrm>
          <a:custGeom>
            <a:avLst/>
            <a:gdLst/>
            <a:ahLst/>
            <a:cxnLst/>
            <a:rect l="l" t="t" r="r" b="b"/>
            <a:pathLst>
              <a:path w="104140" h="243839">
                <a:moveTo>
                  <a:pt x="0" y="243839"/>
                </a:moveTo>
                <a:lnTo>
                  <a:pt x="103631" y="243839"/>
                </a:lnTo>
                <a:lnTo>
                  <a:pt x="103631" y="0"/>
                </a:lnTo>
                <a:lnTo>
                  <a:pt x="0" y="0"/>
                </a:lnTo>
                <a:lnTo>
                  <a:pt x="0" y="243839"/>
                </a:lnTo>
                <a:close/>
              </a:path>
            </a:pathLst>
          </a:custGeom>
          <a:solidFill>
            <a:srgbClr val="46895C"/>
          </a:solidFill>
        </p:spPr>
        <p:txBody>
          <a:bodyPr wrap="square" lIns="0" tIns="0" rIns="0" bIns="0" rtlCol="0"/>
          <a:lstStyle/>
          <a:p>
            <a:endParaRPr/>
          </a:p>
        </p:txBody>
      </p:sp>
      <p:sp>
        <p:nvSpPr>
          <p:cNvPr id="18" name="object 18"/>
          <p:cNvSpPr/>
          <p:nvPr/>
        </p:nvSpPr>
        <p:spPr>
          <a:xfrm>
            <a:off x="7804404" y="2014727"/>
            <a:ext cx="105410" cy="338455"/>
          </a:xfrm>
          <a:custGeom>
            <a:avLst/>
            <a:gdLst/>
            <a:ahLst/>
            <a:cxnLst/>
            <a:rect l="l" t="t" r="r" b="b"/>
            <a:pathLst>
              <a:path w="105409" h="338455">
                <a:moveTo>
                  <a:pt x="0" y="338327"/>
                </a:moveTo>
                <a:lnTo>
                  <a:pt x="105155" y="338327"/>
                </a:lnTo>
                <a:lnTo>
                  <a:pt x="105155" y="0"/>
                </a:lnTo>
                <a:lnTo>
                  <a:pt x="0" y="0"/>
                </a:lnTo>
                <a:lnTo>
                  <a:pt x="0" y="338327"/>
                </a:lnTo>
                <a:close/>
              </a:path>
            </a:pathLst>
          </a:custGeom>
          <a:solidFill>
            <a:srgbClr val="46895C"/>
          </a:solidFill>
        </p:spPr>
        <p:txBody>
          <a:bodyPr wrap="square" lIns="0" tIns="0" rIns="0" bIns="0" rtlCol="0"/>
          <a:lstStyle/>
          <a:p>
            <a:endParaRPr/>
          </a:p>
        </p:txBody>
      </p:sp>
      <p:sp>
        <p:nvSpPr>
          <p:cNvPr id="19" name="object 19"/>
          <p:cNvSpPr/>
          <p:nvPr/>
        </p:nvSpPr>
        <p:spPr>
          <a:xfrm>
            <a:off x="4777740" y="3904488"/>
            <a:ext cx="634365" cy="634365"/>
          </a:xfrm>
          <a:custGeom>
            <a:avLst/>
            <a:gdLst/>
            <a:ahLst/>
            <a:cxnLst/>
            <a:rect l="l" t="t" r="r" b="b"/>
            <a:pathLst>
              <a:path w="634364" h="634364">
                <a:moveTo>
                  <a:pt x="316992" y="0"/>
                </a:moveTo>
                <a:lnTo>
                  <a:pt x="270135" y="3435"/>
                </a:lnTo>
                <a:lnTo>
                  <a:pt x="225417" y="13416"/>
                </a:lnTo>
                <a:lnTo>
                  <a:pt x="183328" y="29451"/>
                </a:lnTo>
                <a:lnTo>
                  <a:pt x="144358" y="51053"/>
                </a:lnTo>
                <a:lnTo>
                  <a:pt x="108996" y="77731"/>
                </a:lnTo>
                <a:lnTo>
                  <a:pt x="77731" y="108996"/>
                </a:lnTo>
                <a:lnTo>
                  <a:pt x="51053" y="144358"/>
                </a:lnTo>
                <a:lnTo>
                  <a:pt x="29451" y="183328"/>
                </a:lnTo>
                <a:lnTo>
                  <a:pt x="13416" y="225417"/>
                </a:lnTo>
                <a:lnTo>
                  <a:pt x="3435" y="270135"/>
                </a:lnTo>
                <a:lnTo>
                  <a:pt x="0" y="316992"/>
                </a:lnTo>
                <a:lnTo>
                  <a:pt x="3435" y="363820"/>
                </a:lnTo>
                <a:lnTo>
                  <a:pt x="13416" y="408520"/>
                </a:lnTo>
                <a:lnTo>
                  <a:pt x="29451" y="450600"/>
                </a:lnTo>
                <a:lnTo>
                  <a:pt x="51053" y="489569"/>
                </a:lnTo>
                <a:lnTo>
                  <a:pt x="77731" y="524936"/>
                </a:lnTo>
                <a:lnTo>
                  <a:pt x="108996" y="556209"/>
                </a:lnTo>
                <a:lnTo>
                  <a:pt x="144358" y="582898"/>
                </a:lnTo>
                <a:lnTo>
                  <a:pt x="183328" y="604511"/>
                </a:lnTo>
                <a:lnTo>
                  <a:pt x="225417" y="620557"/>
                </a:lnTo>
                <a:lnTo>
                  <a:pt x="270135" y="630545"/>
                </a:lnTo>
                <a:lnTo>
                  <a:pt x="316992" y="633984"/>
                </a:lnTo>
                <a:lnTo>
                  <a:pt x="363848" y="630545"/>
                </a:lnTo>
                <a:lnTo>
                  <a:pt x="408566" y="620557"/>
                </a:lnTo>
                <a:lnTo>
                  <a:pt x="450655" y="604511"/>
                </a:lnTo>
                <a:lnTo>
                  <a:pt x="489625" y="582898"/>
                </a:lnTo>
                <a:lnTo>
                  <a:pt x="524987" y="556209"/>
                </a:lnTo>
                <a:lnTo>
                  <a:pt x="556252" y="524936"/>
                </a:lnTo>
                <a:lnTo>
                  <a:pt x="582930" y="489569"/>
                </a:lnTo>
                <a:lnTo>
                  <a:pt x="604532" y="450600"/>
                </a:lnTo>
                <a:lnTo>
                  <a:pt x="620567" y="408520"/>
                </a:lnTo>
                <a:lnTo>
                  <a:pt x="630548" y="363820"/>
                </a:lnTo>
                <a:lnTo>
                  <a:pt x="633984" y="316992"/>
                </a:lnTo>
                <a:lnTo>
                  <a:pt x="630548" y="270135"/>
                </a:lnTo>
                <a:lnTo>
                  <a:pt x="620567" y="225417"/>
                </a:lnTo>
                <a:lnTo>
                  <a:pt x="604532" y="183328"/>
                </a:lnTo>
                <a:lnTo>
                  <a:pt x="582930" y="144358"/>
                </a:lnTo>
                <a:lnTo>
                  <a:pt x="556252" y="108996"/>
                </a:lnTo>
                <a:lnTo>
                  <a:pt x="524987" y="77731"/>
                </a:lnTo>
                <a:lnTo>
                  <a:pt x="489625" y="51053"/>
                </a:lnTo>
                <a:lnTo>
                  <a:pt x="450655" y="29451"/>
                </a:lnTo>
                <a:lnTo>
                  <a:pt x="408566" y="13416"/>
                </a:lnTo>
                <a:lnTo>
                  <a:pt x="363848" y="3435"/>
                </a:lnTo>
                <a:lnTo>
                  <a:pt x="316992" y="0"/>
                </a:lnTo>
                <a:close/>
              </a:path>
            </a:pathLst>
          </a:custGeom>
          <a:solidFill>
            <a:srgbClr val="FFFFFF"/>
          </a:solidFill>
        </p:spPr>
        <p:txBody>
          <a:bodyPr wrap="square" lIns="0" tIns="0" rIns="0" bIns="0" rtlCol="0"/>
          <a:lstStyle/>
          <a:p>
            <a:endParaRPr/>
          </a:p>
        </p:txBody>
      </p:sp>
      <p:sp>
        <p:nvSpPr>
          <p:cNvPr id="20" name="object 20"/>
          <p:cNvSpPr/>
          <p:nvPr/>
        </p:nvSpPr>
        <p:spPr>
          <a:xfrm>
            <a:off x="7392923" y="3904488"/>
            <a:ext cx="634365" cy="634365"/>
          </a:xfrm>
          <a:custGeom>
            <a:avLst/>
            <a:gdLst/>
            <a:ahLst/>
            <a:cxnLst/>
            <a:rect l="l" t="t" r="r" b="b"/>
            <a:pathLst>
              <a:path w="634365" h="634364">
                <a:moveTo>
                  <a:pt x="316992" y="0"/>
                </a:moveTo>
                <a:lnTo>
                  <a:pt x="270135" y="3435"/>
                </a:lnTo>
                <a:lnTo>
                  <a:pt x="225417" y="13416"/>
                </a:lnTo>
                <a:lnTo>
                  <a:pt x="183328" y="29451"/>
                </a:lnTo>
                <a:lnTo>
                  <a:pt x="144358" y="51053"/>
                </a:lnTo>
                <a:lnTo>
                  <a:pt x="108996" y="77731"/>
                </a:lnTo>
                <a:lnTo>
                  <a:pt x="77731" y="108996"/>
                </a:lnTo>
                <a:lnTo>
                  <a:pt x="51053" y="144358"/>
                </a:lnTo>
                <a:lnTo>
                  <a:pt x="29451" y="183328"/>
                </a:lnTo>
                <a:lnTo>
                  <a:pt x="13416" y="225417"/>
                </a:lnTo>
                <a:lnTo>
                  <a:pt x="3435" y="270135"/>
                </a:lnTo>
                <a:lnTo>
                  <a:pt x="0" y="316992"/>
                </a:lnTo>
                <a:lnTo>
                  <a:pt x="3435" y="363820"/>
                </a:lnTo>
                <a:lnTo>
                  <a:pt x="13416" y="408520"/>
                </a:lnTo>
                <a:lnTo>
                  <a:pt x="29451" y="450600"/>
                </a:lnTo>
                <a:lnTo>
                  <a:pt x="51053" y="489569"/>
                </a:lnTo>
                <a:lnTo>
                  <a:pt x="77731" y="524936"/>
                </a:lnTo>
                <a:lnTo>
                  <a:pt x="108996" y="556209"/>
                </a:lnTo>
                <a:lnTo>
                  <a:pt x="144358" y="582898"/>
                </a:lnTo>
                <a:lnTo>
                  <a:pt x="183328" y="604511"/>
                </a:lnTo>
                <a:lnTo>
                  <a:pt x="225417" y="620557"/>
                </a:lnTo>
                <a:lnTo>
                  <a:pt x="270135" y="630545"/>
                </a:lnTo>
                <a:lnTo>
                  <a:pt x="316992" y="633984"/>
                </a:lnTo>
                <a:lnTo>
                  <a:pt x="363820" y="630545"/>
                </a:lnTo>
                <a:lnTo>
                  <a:pt x="408520" y="620557"/>
                </a:lnTo>
                <a:lnTo>
                  <a:pt x="450600" y="604511"/>
                </a:lnTo>
                <a:lnTo>
                  <a:pt x="489569" y="582898"/>
                </a:lnTo>
                <a:lnTo>
                  <a:pt x="524936" y="556209"/>
                </a:lnTo>
                <a:lnTo>
                  <a:pt x="556209" y="524936"/>
                </a:lnTo>
                <a:lnTo>
                  <a:pt x="582898" y="489569"/>
                </a:lnTo>
                <a:lnTo>
                  <a:pt x="604511" y="450600"/>
                </a:lnTo>
                <a:lnTo>
                  <a:pt x="620557" y="408520"/>
                </a:lnTo>
                <a:lnTo>
                  <a:pt x="630545" y="363820"/>
                </a:lnTo>
                <a:lnTo>
                  <a:pt x="633983" y="316992"/>
                </a:lnTo>
                <a:lnTo>
                  <a:pt x="630545" y="270135"/>
                </a:lnTo>
                <a:lnTo>
                  <a:pt x="620557" y="225417"/>
                </a:lnTo>
                <a:lnTo>
                  <a:pt x="604511" y="183328"/>
                </a:lnTo>
                <a:lnTo>
                  <a:pt x="582898" y="144358"/>
                </a:lnTo>
                <a:lnTo>
                  <a:pt x="556209" y="108996"/>
                </a:lnTo>
                <a:lnTo>
                  <a:pt x="524936" y="77731"/>
                </a:lnTo>
                <a:lnTo>
                  <a:pt x="489569" y="51053"/>
                </a:lnTo>
                <a:lnTo>
                  <a:pt x="450600" y="29451"/>
                </a:lnTo>
                <a:lnTo>
                  <a:pt x="408520" y="13416"/>
                </a:lnTo>
                <a:lnTo>
                  <a:pt x="363820" y="3435"/>
                </a:lnTo>
                <a:lnTo>
                  <a:pt x="316992" y="0"/>
                </a:lnTo>
                <a:close/>
              </a:path>
            </a:pathLst>
          </a:custGeom>
          <a:solidFill>
            <a:srgbClr val="FFFFFF"/>
          </a:solidFill>
        </p:spPr>
        <p:txBody>
          <a:bodyPr wrap="square" lIns="0" tIns="0" rIns="0" bIns="0" rtlCol="0"/>
          <a:lstStyle/>
          <a:p>
            <a:endParaRPr/>
          </a:p>
        </p:txBody>
      </p:sp>
      <p:sp>
        <p:nvSpPr>
          <p:cNvPr id="21" name="object 21"/>
          <p:cNvSpPr/>
          <p:nvPr/>
        </p:nvSpPr>
        <p:spPr>
          <a:xfrm>
            <a:off x="4863084" y="3997452"/>
            <a:ext cx="481584" cy="448056"/>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7469123" y="3980688"/>
            <a:ext cx="481583" cy="481584"/>
          </a:xfrm>
          <a:prstGeom prst="rect">
            <a:avLst/>
          </a:prstGeom>
          <a:blipFill>
            <a:blip r:embed="rId3" cstate="print"/>
            <a:stretch>
              <a:fillRect/>
            </a:stretch>
          </a:blipFill>
        </p:spPr>
        <p:txBody>
          <a:bodyPr wrap="square" lIns="0" tIns="0" rIns="0" bIns="0" rtlCol="0"/>
          <a:lstStyle/>
          <a:p>
            <a:endParaRPr/>
          </a:p>
        </p:txBody>
      </p:sp>
      <p:sp>
        <p:nvSpPr>
          <p:cNvPr id="23" name="object 23"/>
          <p:cNvSpPr txBox="1"/>
          <p:nvPr/>
        </p:nvSpPr>
        <p:spPr>
          <a:xfrm>
            <a:off x="534416" y="2424430"/>
            <a:ext cx="3085464" cy="3618042"/>
          </a:xfrm>
          <a:prstGeom prst="rect">
            <a:avLst/>
          </a:prstGeom>
        </p:spPr>
        <p:txBody>
          <a:bodyPr vert="horz" wrap="square" lIns="0" tIns="12700" rIns="0" bIns="0" rtlCol="0">
            <a:spAutoFit/>
          </a:bodyPr>
          <a:lstStyle/>
          <a:p>
            <a:pPr marL="355600" marR="5080" indent="-342900">
              <a:lnSpc>
                <a:spcPct val="114999"/>
              </a:lnSpc>
              <a:spcBef>
                <a:spcPts val="100"/>
              </a:spcBef>
            </a:pPr>
            <a:r>
              <a:rPr sz="1800" dirty="0">
                <a:solidFill>
                  <a:srgbClr val="666666"/>
                </a:solidFill>
                <a:latin typeface="Segoe UI Symbol"/>
                <a:cs typeface="Segoe UI Symbol"/>
              </a:rPr>
              <a:t>➔ </a:t>
            </a:r>
            <a:r>
              <a:rPr lang="es-MX" sz="1800" dirty="0">
                <a:solidFill>
                  <a:srgbClr val="666666"/>
                </a:solidFill>
                <a:latin typeface="Segoe UI Symbol"/>
                <a:cs typeface="Segoe UI Symbol"/>
              </a:rPr>
              <a:t>Los productos </a:t>
            </a:r>
            <a:r>
              <a:rPr sz="1800" spc="-5" dirty="0">
                <a:solidFill>
                  <a:srgbClr val="666666"/>
                </a:solidFill>
                <a:latin typeface="Arial"/>
                <a:cs typeface="Arial"/>
              </a:rPr>
              <a:t>Kosher </a:t>
            </a:r>
            <a:r>
              <a:rPr lang="es-MX" sz="1800" spc="-5" dirty="0">
                <a:solidFill>
                  <a:srgbClr val="666666"/>
                </a:solidFill>
                <a:latin typeface="Arial"/>
                <a:cs typeface="Arial"/>
              </a:rPr>
              <a:t>siguen siendo </a:t>
            </a:r>
            <a:r>
              <a:rPr lang="es-MX" sz="1800" b="1" spc="-5" dirty="0">
                <a:solidFill>
                  <a:srgbClr val="666666"/>
                </a:solidFill>
                <a:latin typeface="Arial"/>
                <a:cs typeface="Arial"/>
              </a:rPr>
              <a:t>Los más populares, </a:t>
            </a:r>
            <a:r>
              <a:rPr lang="es-MX" sz="1800" spc="-5" dirty="0">
                <a:solidFill>
                  <a:srgbClr val="666666"/>
                </a:solidFill>
                <a:latin typeface="Arial"/>
                <a:cs typeface="Arial"/>
              </a:rPr>
              <a:t>más aún que los orgánicos y los sin gluten.</a:t>
            </a:r>
            <a:endParaRPr sz="1800" dirty="0">
              <a:latin typeface="Arial"/>
              <a:cs typeface="Arial"/>
            </a:endParaRPr>
          </a:p>
          <a:p>
            <a:pPr marL="355600" marR="130175" indent="-342900">
              <a:lnSpc>
                <a:spcPct val="114999"/>
              </a:lnSpc>
              <a:spcBef>
                <a:spcPts val="994"/>
              </a:spcBef>
            </a:pPr>
            <a:r>
              <a:rPr sz="1800" dirty="0">
                <a:solidFill>
                  <a:srgbClr val="666666"/>
                </a:solidFill>
                <a:latin typeface="Segoe UI Symbol"/>
                <a:cs typeface="Segoe UI Symbol"/>
              </a:rPr>
              <a:t>➔ </a:t>
            </a:r>
            <a:r>
              <a:rPr lang="es-MX" spc="-5" dirty="0">
                <a:solidFill>
                  <a:srgbClr val="666666"/>
                </a:solidFill>
                <a:latin typeface="Arial"/>
                <a:cs typeface="Arial"/>
              </a:rPr>
              <a:t>S</a:t>
            </a:r>
            <a:r>
              <a:rPr lang="es-MX" sz="1800" spc="-5" dirty="0">
                <a:solidFill>
                  <a:srgbClr val="666666"/>
                </a:solidFill>
                <a:latin typeface="Arial"/>
                <a:cs typeface="Arial"/>
              </a:rPr>
              <a:t>e ha producido un fuerte aumento en el número de supermercados independientes que venden exclusivamente productos Kosher.</a:t>
            </a:r>
            <a:endParaRPr sz="1800" dirty="0">
              <a:latin typeface="Arial"/>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09259" y="0"/>
            <a:ext cx="3634740" cy="674979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81634" y="269213"/>
            <a:ext cx="7547966" cy="1395126"/>
          </a:xfrm>
          <a:prstGeom prst="rect">
            <a:avLst/>
          </a:prstGeom>
        </p:spPr>
        <p:txBody>
          <a:bodyPr vert="horz" wrap="square" lIns="0" tIns="12065" rIns="0" bIns="0" rtlCol="0">
            <a:spAutoFit/>
          </a:bodyPr>
          <a:lstStyle/>
          <a:p>
            <a:pPr marL="12700">
              <a:lnSpc>
                <a:spcPts val="3485"/>
              </a:lnSpc>
              <a:spcBef>
                <a:spcPts val="95"/>
              </a:spcBef>
            </a:pPr>
            <a:r>
              <a:rPr lang="en-US" sz="3200" i="1" dirty="0" err="1">
                <a:solidFill>
                  <a:schemeClr val="tx1">
                    <a:lumMod val="50000"/>
                    <a:lumOff val="50000"/>
                  </a:schemeClr>
                </a:solidFill>
                <a:latin typeface="Arial Black" panose="020B0A04020102020204" pitchFamily="34" charset="0"/>
                <a:ea typeface="Avenir"/>
                <a:cs typeface="Avenir"/>
                <a:sym typeface="Avenir"/>
              </a:rPr>
              <a:t>Manteniendo</a:t>
            </a:r>
            <a:r>
              <a:rPr lang="en-US" sz="3200" i="1" dirty="0">
                <a:solidFill>
                  <a:schemeClr val="tx1">
                    <a:lumMod val="50000"/>
                    <a:lumOff val="50000"/>
                  </a:schemeClr>
                </a:solidFill>
                <a:latin typeface="Arial Black" panose="020B0A04020102020204" pitchFamily="34" charset="0"/>
                <a:ea typeface="Avenir"/>
                <a:cs typeface="Avenir"/>
                <a:sym typeface="Avenir"/>
              </a:rPr>
              <a:t> la </a:t>
            </a:r>
            <a:r>
              <a:rPr lang="en-US" sz="3200" i="1" dirty="0" err="1">
                <a:solidFill>
                  <a:schemeClr val="tx1">
                    <a:lumMod val="50000"/>
                    <a:lumOff val="50000"/>
                  </a:schemeClr>
                </a:solidFill>
                <a:latin typeface="Arial Black" panose="020B0A04020102020204" pitchFamily="34" charset="0"/>
                <a:ea typeface="Avenir"/>
                <a:cs typeface="Avenir"/>
                <a:sym typeface="Avenir"/>
              </a:rPr>
              <a:t>conexi</a:t>
            </a:r>
            <a:r>
              <a:rPr lang="es-MX" sz="3200" i="1" dirty="0" err="1">
                <a:solidFill>
                  <a:schemeClr val="tx1">
                    <a:lumMod val="50000"/>
                    <a:lumOff val="50000"/>
                  </a:schemeClr>
                </a:solidFill>
                <a:latin typeface="Arial Black" panose="020B0A04020102020204" pitchFamily="34" charset="0"/>
                <a:ea typeface="Avenir"/>
                <a:cs typeface="Avenir"/>
                <a:sym typeface="Avenir"/>
              </a:rPr>
              <a:t>ó</a:t>
            </a:r>
            <a:r>
              <a:rPr lang="en-US" sz="3200" i="1" dirty="0">
                <a:solidFill>
                  <a:schemeClr val="tx1">
                    <a:lumMod val="50000"/>
                    <a:lumOff val="50000"/>
                  </a:schemeClr>
                </a:solidFill>
                <a:latin typeface="Arial Black" panose="020B0A04020102020204" pitchFamily="34" charset="0"/>
                <a:ea typeface="Avenir"/>
                <a:cs typeface="Avenir"/>
                <a:sym typeface="Avenir"/>
              </a:rPr>
              <a:t>n con la</a:t>
            </a:r>
            <a:br>
              <a:rPr lang="en-US" sz="2800" dirty="0">
                <a:solidFill>
                  <a:srgbClr val="468A5C"/>
                </a:solidFill>
                <a:latin typeface="Arial Black" panose="020B0A04020102020204" pitchFamily="34" charset="0"/>
                <a:ea typeface="Avenir"/>
                <a:sym typeface="Poppins"/>
              </a:rPr>
            </a:br>
            <a:r>
              <a:rPr lang="en-US" sz="4400" dirty="0">
                <a:solidFill>
                  <a:srgbClr val="468A5C"/>
                </a:solidFill>
                <a:latin typeface="Arial Black" panose="020B0A04020102020204" pitchFamily="34" charset="0"/>
                <a:sym typeface="Poppins"/>
              </a:rPr>
              <a:t>Comunidad Kosher </a:t>
            </a:r>
            <a:br>
              <a:rPr lang="en-US" sz="4400" dirty="0">
                <a:solidFill>
                  <a:srgbClr val="468A5C"/>
                </a:solidFill>
                <a:latin typeface="Arial Black" panose="020B0A04020102020204" pitchFamily="34" charset="0"/>
                <a:sym typeface="Poppins"/>
              </a:rPr>
            </a:br>
            <a:r>
              <a:rPr lang="en-US" sz="4400" dirty="0">
                <a:solidFill>
                  <a:srgbClr val="468A5C"/>
                </a:solidFill>
                <a:latin typeface="Arial Black" panose="020B0A04020102020204" pitchFamily="34" charset="0"/>
                <a:sym typeface="Poppins"/>
              </a:rPr>
              <a:t>A </a:t>
            </a:r>
            <a:r>
              <a:rPr lang="en-US" sz="4400" dirty="0" err="1">
                <a:solidFill>
                  <a:srgbClr val="468A5C"/>
                </a:solidFill>
                <a:latin typeface="Arial Black" panose="020B0A04020102020204" pitchFamily="34" charset="0"/>
                <a:sym typeface="Poppins"/>
              </a:rPr>
              <a:t>Travéz</a:t>
            </a:r>
            <a:r>
              <a:rPr lang="en-US" sz="4400" dirty="0">
                <a:solidFill>
                  <a:srgbClr val="468A5C"/>
                </a:solidFill>
                <a:latin typeface="Arial Black" panose="020B0A04020102020204" pitchFamily="34" charset="0"/>
                <a:sym typeface="Poppins"/>
              </a:rPr>
              <a:t> De:</a:t>
            </a:r>
            <a:endParaRPr sz="4000" dirty="0"/>
          </a:p>
        </p:txBody>
      </p:sp>
      <p:sp>
        <p:nvSpPr>
          <p:cNvPr id="4" name="object 4"/>
          <p:cNvSpPr txBox="1"/>
          <p:nvPr/>
        </p:nvSpPr>
        <p:spPr>
          <a:xfrm>
            <a:off x="795934" y="2057472"/>
            <a:ext cx="4330065" cy="2039404"/>
          </a:xfrm>
          <a:prstGeom prst="rect">
            <a:avLst/>
          </a:prstGeom>
        </p:spPr>
        <p:txBody>
          <a:bodyPr vert="horz" wrap="square" lIns="0" tIns="156210" rIns="0" bIns="0" rtlCol="0">
            <a:spAutoFit/>
          </a:bodyPr>
          <a:lstStyle/>
          <a:p>
            <a:pPr marL="114300">
              <a:lnSpc>
                <a:spcPct val="115000"/>
              </a:lnSpc>
              <a:spcBef>
                <a:spcPts val="800"/>
              </a:spcBef>
              <a:buClr>
                <a:srgbClr val="666666"/>
              </a:buClr>
              <a:buSzPts val="1800"/>
            </a:pPr>
            <a:r>
              <a:rPr sz="1800" dirty="0">
                <a:solidFill>
                  <a:srgbClr val="666666"/>
                </a:solidFill>
                <a:latin typeface="Segoe UI Symbol"/>
                <a:cs typeface="Segoe UI Symbol"/>
              </a:rPr>
              <a:t>➔ </a:t>
            </a:r>
            <a:r>
              <a:rPr lang="en-US" dirty="0" err="1">
                <a:solidFill>
                  <a:srgbClr val="666666"/>
                </a:solidFill>
                <a:latin typeface="Arial Black" panose="020B0A04020102020204" pitchFamily="34" charset="0"/>
                <a:ea typeface="Poppins SemiBold"/>
                <a:cs typeface="Poppins SemiBold"/>
                <a:sym typeface="Poppins"/>
              </a:rPr>
              <a:t>Publicaciones</a:t>
            </a:r>
            <a:r>
              <a:rPr lang="en-US" dirty="0">
                <a:solidFill>
                  <a:srgbClr val="666666"/>
                </a:solidFill>
                <a:latin typeface="Arial Black" panose="020B0A04020102020204" pitchFamily="34" charset="0"/>
                <a:ea typeface="Poppins SemiBold"/>
                <a:cs typeface="Poppins SemiBold"/>
                <a:sym typeface="Poppins"/>
              </a:rPr>
              <a:t> (M</a:t>
            </a:r>
            <a:r>
              <a:rPr lang="es-MX" dirty="0" err="1">
                <a:solidFill>
                  <a:schemeClr val="tx1">
                    <a:lumMod val="65000"/>
                    <a:lumOff val="35000"/>
                  </a:schemeClr>
                </a:solidFill>
                <a:latin typeface="Arial Black" panose="020B0A04020102020204" pitchFamily="34" charset="0"/>
              </a:rPr>
              <a:t>ultilingües</a:t>
            </a:r>
            <a:r>
              <a:rPr lang="en-US" dirty="0">
                <a:solidFill>
                  <a:srgbClr val="666666"/>
                </a:solidFill>
                <a:latin typeface="Arial Black" panose="020B0A04020102020204" pitchFamily="34" charset="0"/>
                <a:ea typeface="Poppins SemiBold"/>
                <a:cs typeface="Poppins SemiBold"/>
                <a:sym typeface="Poppins"/>
              </a:rPr>
              <a:t>)</a:t>
            </a:r>
          </a:p>
          <a:p>
            <a:pPr marL="457200" indent="-342900">
              <a:lnSpc>
                <a:spcPct val="115000"/>
              </a:lnSpc>
              <a:spcBef>
                <a:spcPts val="800"/>
              </a:spcBef>
              <a:buClr>
                <a:srgbClr val="666666"/>
              </a:buClr>
              <a:buSzPts val="1800"/>
              <a:buFont typeface="Poppins SemiBold"/>
              <a:buChar char="➔"/>
            </a:pPr>
            <a:r>
              <a:rPr lang="en-US" dirty="0" err="1">
                <a:solidFill>
                  <a:srgbClr val="666666"/>
                </a:solidFill>
                <a:latin typeface="Arial Black" panose="020B0A04020102020204" pitchFamily="34" charset="0"/>
                <a:ea typeface="Poppins SemiBold"/>
                <a:cs typeface="Poppins SemiBold"/>
                <a:sym typeface="Poppins"/>
              </a:rPr>
              <a:t>Concientizacion</a:t>
            </a:r>
            <a:r>
              <a:rPr lang="en-US" dirty="0">
                <a:solidFill>
                  <a:srgbClr val="666666"/>
                </a:solidFill>
                <a:latin typeface="Arial Black" panose="020B0A04020102020204" pitchFamily="34" charset="0"/>
                <a:ea typeface="Poppins SemiBold"/>
                <a:cs typeface="Poppins SemiBold"/>
                <a:sym typeface="Poppins"/>
              </a:rPr>
              <a:t> y </a:t>
            </a:r>
            <a:r>
              <a:rPr lang="en-US" dirty="0" err="1">
                <a:solidFill>
                  <a:srgbClr val="666666"/>
                </a:solidFill>
                <a:latin typeface="Arial Black" panose="020B0A04020102020204" pitchFamily="34" charset="0"/>
                <a:ea typeface="Poppins SemiBold"/>
                <a:cs typeface="Poppins SemiBold"/>
                <a:sym typeface="Poppins"/>
              </a:rPr>
              <a:t>educacion</a:t>
            </a:r>
            <a:r>
              <a:rPr lang="en-US" dirty="0">
                <a:solidFill>
                  <a:srgbClr val="666666"/>
                </a:solidFill>
                <a:latin typeface="Arial Black" panose="020B0A04020102020204" pitchFamily="34" charset="0"/>
                <a:ea typeface="Poppins SemiBold"/>
                <a:cs typeface="Poppins SemiBold"/>
                <a:sym typeface="Poppins"/>
              </a:rPr>
              <a:t> Kosher</a:t>
            </a:r>
          </a:p>
          <a:p>
            <a:pPr marL="457200" indent="-342900">
              <a:lnSpc>
                <a:spcPct val="115000"/>
              </a:lnSpc>
              <a:spcBef>
                <a:spcPts val="800"/>
              </a:spcBef>
              <a:buClr>
                <a:srgbClr val="666666"/>
              </a:buClr>
              <a:buSzPts val="1800"/>
              <a:buFont typeface="Poppins SemiBold"/>
              <a:buChar char="➔"/>
            </a:pPr>
            <a:r>
              <a:rPr lang="en-US" dirty="0" err="1">
                <a:solidFill>
                  <a:srgbClr val="666666"/>
                </a:solidFill>
                <a:latin typeface="Arial Black" panose="020B0A04020102020204" pitchFamily="34" charset="0"/>
                <a:ea typeface="Poppins SemiBold"/>
                <a:cs typeface="Poppins SemiBold"/>
                <a:sym typeface="Poppins"/>
              </a:rPr>
              <a:t>Eventos</a:t>
            </a:r>
            <a:r>
              <a:rPr lang="en-US" dirty="0">
                <a:solidFill>
                  <a:srgbClr val="666666"/>
                </a:solidFill>
                <a:latin typeface="Arial Black" panose="020B0A04020102020204" pitchFamily="34" charset="0"/>
                <a:ea typeface="Poppins SemiBold"/>
                <a:cs typeface="Poppins SemiBold"/>
                <a:sym typeface="Poppins"/>
              </a:rPr>
              <a:t> </a:t>
            </a:r>
            <a:r>
              <a:rPr lang="en-US" dirty="0" err="1">
                <a:solidFill>
                  <a:srgbClr val="666666"/>
                </a:solidFill>
                <a:latin typeface="Arial Black" panose="020B0A04020102020204" pitchFamily="34" charset="0"/>
                <a:ea typeface="Poppins SemiBold"/>
                <a:cs typeface="Poppins SemiBold"/>
                <a:sym typeface="Poppins"/>
              </a:rPr>
              <a:t>comunitarios</a:t>
            </a:r>
            <a:r>
              <a:rPr lang="en-US" dirty="0">
                <a:solidFill>
                  <a:srgbClr val="666666"/>
                </a:solidFill>
                <a:latin typeface="Arial Black" panose="020B0A04020102020204" pitchFamily="34" charset="0"/>
                <a:ea typeface="Poppins SemiBold"/>
                <a:cs typeface="Poppins SemiBold"/>
                <a:sym typeface="Poppins"/>
              </a:rPr>
              <a:t> Locales</a:t>
            </a:r>
          </a:p>
          <a:p>
            <a:pPr marL="457200" indent="-342900">
              <a:lnSpc>
                <a:spcPct val="115000"/>
              </a:lnSpc>
              <a:spcBef>
                <a:spcPts val="800"/>
              </a:spcBef>
              <a:buClr>
                <a:srgbClr val="666666"/>
              </a:buClr>
              <a:buSzPts val="1800"/>
              <a:buFont typeface="Poppins SemiBold"/>
              <a:buChar char="➔"/>
            </a:pPr>
            <a:r>
              <a:rPr lang="en-US" dirty="0" err="1">
                <a:solidFill>
                  <a:srgbClr val="666666"/>
                </a:solidFill>
                <a:latin typeface="Arial Black" panose="020B0A04020102020204" pitchFamily="34" charset="0"/>
                <a:ea typeface="Poppins SemiBold"/>
                <a:cs typeface="Poppins SemiBold"/>
                <a:sym typeface="Poppins"/>
              </a:rPr>
              <a:t>Relaciones</a:t>
            </a:r>
            <a:r>
              <a:rPr lang="en-US" dirty="0">
                <a:solidFill>
                  <a:srgbClr val="666666"/>
                </a:solidFill>
                <a:latin typeface="Arial Black" panose="020B0A04020102020204" pitchFamily="34" charset="0"/>
                <a:ea typeface="Poppins SemiBold"/>
                <a:cs typeface="Poppins SemiBold"/>
                <a:sym typeface="Poppins"/>
              </a:rPr>
              <a:t> </a:t>
            </a:r>
            <a:r>
              <a:rPr lang="en-US" dirty="0" err="1">
                <a:solidFill>
                  <a:srgbClr val="666666"/>
                </a:solidFill>
                <a:latin typeface="Arial Black" panose="020B0A04020102020204" pitchFamily="34" charset="0"/>
                <a:ea typeface="Poppins SemiBold"/>
                <a:cs typeface="Poppins SemiBold"/>
                <a:sym typeface="Poppins"/>
              </a:rPr>
              <a:t>Plublicas</a:t>
            </a:r>
            <a:r>
              <a:rPr lang="en-US" dirty="0">
                <a:solidFill>
                  <a:srgbClr val="666666"/>
                </a:solidFill>
                <a:latin typeface="Arial Black" panose="020B0A04020102020204" pitchFamily="34" charset="0"/>
                <a:ea typeface="Poppins SemiBold"/>
                <a:cs typeface="Poppins SemiBold"/>
                <a:sym typeface="Poppins"/>
              </a:rPr>
              <a:t> </a:t>
            </a:r>
            <a:endParaRPr sz="1800" dirty="0">
              <a:latin typeface="Arial Black"/>
              <a:cs typeface="Arial Black"/>
            </a:endParaRPr>
          </a:p>
        </p:txBody>
      </p:sp>
      <p:sp>
        <p:nvSpPr>
          <p:cNvPr id="5" name="object 5"/>
          <p:cNvSpPr/>
          <p:nvPr/>
        </p:nvSpPr>
        <p:spPr>
          <a:xfrm>
            <a:off x="197612" y="4107866"/>
            <a:ext cx="3333750" cy="275013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95554" y="4212564"/>
            <a:ext cx="3049955" cy="264543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051560" y="4082732"/>
            <a:ext cx="3524250" cy="2775265"/>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213180" y="4250220"/>
            <a:ext cx="3049955" cy="2607779"/>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2040635" y="4120870"/>
            <a:ext cx="3524250" cy="2737126"/>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2202637" y="4288764"/>
            <a:ext cx="3049955" cy="2569233"/>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3627120" y="4044645"/>
            <a:ext cx="3524250" cy="2813353"/>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3789121" y="4212564"/>
            <a:ext cx="3049955" cy="2645433"/>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7033259" y="2795016"/>
            <a:ext cx="1656588" cy="3605784"/>
          </a:xfrm>
          <a:prstGeom prst="rect">
            <a:avLst/>
          </a:prstGeom>
          <a:blipFill>
            <a:blip r:embed="rId11" cstate="print"/>
            <a:stretch>
              <a:fillRect/>
            </a:stretch>
          </a:blipFill>
        </p:spPr>
        <p:txBody>
          <a:bodyPr wrap="square" lIns="0" tIns="0" rIns="0" bIns="0" rtlCol="0"/>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E0DCD5"/>
          </a:solidFill>
        </p:spPr>
        <p:txBody>
          <a:bodyPr wrap="square" lIns="0" tIns="0" rIns="0" bIns="0" rtlCol="0"/>
          <a:lstStyle/>
          <a:p>
            <a:endParaRPr/>
          </a:p>
        </p:txBody>
      </p:sp>
      <p:sp>
        <p:nvSpPr>
          <p:cNvPr id="3" name="object 3"/>
          <p:cNvSpPr/>
          <p:nvPr/>
        </p:nvSpPr>
        <p:spPr>
          <a:xfrm>
            <a:off x="1001267" y="1200911"/>
            <a:ext cx="7010400" cy="4456430"/>
          </a:xfrm>
          <a:custGeom>
            <a:avLst/>
            <a:gdLst/>
            <a:ahLst/>
            <a:cxnLst/>
            <a:rect l="l" t="t" r="r" b="b"/>
            <a:pathLst>
              <a:path w="7010400" h="4456430">
                <a:moveTo>
                  <a:pt x="0" y="4456176"/>
                </a:moveTo>
                <a:lnTo>
                  <a:pt x="7010400" y="4456176"/>
                </a:lnTo>
                <a:lnTo>
                  <a:pt x="7010400" y="0"/>
                </a:lnTo>
                <a:lnTo>
                  <a:pt x="0" y="0"/>
                </a:lnTo>
                <a:lnTo>
                  <a:pt x="0" y="4456176"/>
                </a:lnTo>
                <a:close/>
              </a:path>
            </a:pathLst>
          </a:custGeom>
          <a:solidFill>
            <a:srgbClr val="FFFFFF"/>
          </a:solidFill>
        </p:spPr>
        <p:txBody>
          <a:bodyPr wrap="square" lIns="0" tIns="0" rIns="0" bIns="0" rtlCol="0"/>
          <a:lstStyle/>
          <a:p>
            <a:endParaRPr/>
          </a:p>
        </p:txBody>
      </p:sp>
      <p:sp>
        <p:nvSpPr>
          <p:cNvPr id="4" name="object 4"/>
          <p:cNvSpPr/>
          <p:nvPr/>
        </p:nvSpPr>
        <p:spPr>
          <a:xfrm>
            <a:off x="3697223" y="507491"/>
            <a:ext cx="1620520" cy="1618615"/>
          </a:xfrm>
          <a:custGeom>
            <a:avLst/>
            <a:gdLst/>
            <a:ahLst/>
            <a:cxnLst/>
            <a:rect l="l" t="t" r="r" b="b"/>
            <a:pathLst>
              <a:path w="1620520" h="1618614">
                <a:moveTo>
                  <a:pt x="810005" y="0"/>
                </a:moveTo>
                <a:lnTo>
                  <a:pt x="762417" y="1373"/>
                </a:lnTo>
                <a:lnTo>
                  <a:pt x="715553" y="5444"/>
                </a:lnTo>
                <a:lnTo>
                  <a:pt x="669487" y="12136"/>
                </a:lnTo>
                <a:lnTo>
                  <a:pt x="624297" y="21373"/>
                </a:lnTo>
                <a:lnTo>
                  <a:pt x="580059" y="33080"/>
                </a:lnTo>
                <a:lnTo>
                  <a:pt x="536848" y="47179"/>
                </a:lnTo>
                <a:lnTo>
                  <a:pt x="494740" y="63597"/>
                </a:lnTo>
                <a:lnTo>
                  <a:pt x="453812" y="82256"/>
                </a:lnTo>
                <a:lnTo>
                  <a:pt x="414139" y="103080"/>
                </a:lnTo>
                <a:lnTo>
                  <a:pt x="375797" y="125994"/>
                </a:lnTo>
                <a:lnTo>
                  <a:pt x="338864" y="150922"/>
                </a:lnTo>
                <a:lnTo>
                  <a:pt x="303413" y="177788"/>
                </a:lnTo>
                <a:lnTo>
                  <a:pt x="269522" y="206515"/>
                </a:lnTo>
                <a:lnTo>
                  <a:pt x="237267" y="237029"/>
                </a:lnTo>
                <a:lnTo>
                  <a:pt x="206724" y="269253"/>
                </a:lnTo>
                <a:lnTo>
                  <a:pt x="177968" y="303111"/>
                </a:lnTo>
                <a:lnTo>
                  <a:pt x="151075" y="338527"/>
                </a:lnTo>
                <a:lnTo>
                  <a:pt x="126122" y="375426"/>
                </a:lnTo>
                <a:lnTo>
                  <a:pt x="103185" y="413731"/>
                </a:lnTo>
                <a:lnTo>
                  <a:pt x="82340" y="453367"/>
                </a:lnTo>
                <a:lnTo>
                  <a:pt x="63662" y="494258"/>
                </a:lnTo>
                <a:lnTo>
                  <a:pt x="47228" y="536327"/>
                </a:lnTo>
                <a:lnTo>
                  <a:pt x="33114" y="579499"/>
                </a:lnTo>
                <a:lnTo>
                  <a:pt x="21395" y="623698"/>
                </a:lnTo>
                <a:lnTo>
                  <a:pt x="12149" y="668847"/>
                </a:lnTo>
                <a:lnTo>
                  <a:pt x="5450" y="714872"/>
                </a:lnTo>
                <a:lnTo>
                  <a:pt x="1375" y="761696"/>
                </a:lnTo>
                <a:lnTo>
                  <a:pt x="0" y="809244"/>
                </a:lnTo>
                <a:lnTo>
                  <a:pt x="1375" y="856791"/>
                </a:lnTo>
                <a:lnTo>
                  <a:pt x="5450" y="903615"/>
                </a:lnTo>
                <a:lnTo>
                  <a:pt x="12149" y="949640"/>
                </a:lnTo>
                <a:lnTo>
                  <a:pt x="21395" y="994789"/>
                </a:lnTo>
                <a:lnTo>
                  <a:pt x="33114" y="1038988"/>
                </a:lnTo>
                <a:lnTo>
                  <a:pt x="47228" y="1082160"/>
                </a:lnTo>
                <a:lnTo>
                  <a:pt x="63662" y="1124229"/>
                </a:lnTo>
                <a:lnTo>
                  <a:pt x="82340" y="1165120"/>
                </a:lnTo>
                <a:lnTo>
                  <a:pt x="103185" y="1204756"/>
                </a:lnTo>
                <a:lnTo>
                  <a:pt x="126122" y="1243061"/>
                </a:lnTo>
                <a:lnTo>
                  <a:pt x="151075" y="1279960"/>
                </a:lnTo>
                <a:lnTo>
                  <a:pt x="177968" y="1315376"/>
                </a:lnTo>
                <a:lnTo>
                  <a:pt x="206724" y="1349234"/>
                </a:lnTo>
                <a:lnTo>
                  <a:pt x="237267" y="1381458"/>
                </a:lnTo>
                <a:lnTo>
                  <a:pt x="269522" y="1411972"/>
                </a:lnTo>
                <a:lnTo>
                  <a:pt x="303413" y="1440699"/>
                </a:lnTo>
                <a:lnTo>
                  <a:pt x="338864" y="1467565"/>
                </a:lnTo>
                <a:lnTo>
                  <a:pt x="375797" y="1492493"/>
                </a:lnTo>
                <a:lnTo>
                  <a:pt x="414139" y="1515407"/>
                </a:lnTo>
                <a:lnTo>
                  <a:pt x="453812" y="1536231"/>
                </a:lnTo>
                <a:lnTo>
                  <a:pt x="494740" y="1554890"/>
                </a:lnTo>
                <a:lnTo>
                  <a:pt x="536848" y="1571308"/>
                </a:lnTo>
                <a:lnTo>
                  <a:pt x="580059" y="1585407"/>
                </a:lnTo>
                <a:lnTo>
                  <a:pt x="624297" y="1597114"/>
                </a:lnTo>
                <a:lnTo>
                  <a:pt x="669487" y="1606351"/>
                </a:lnTo>
                <a:lnTo>
                  <a:pt x="715553" y="1613043"/>
                </a:lnTo>
                <a:lnTo>
                  <a:pt x="762417" y="1617114"/>
                </a:lnTo>
                <a:lnTo>
                  <a:pt x="810005" y="1618488"/>
                </a:lnTo>
                <a:lnTo>
                  <a:pt x="857594" y="1617114"/>
                </a:lnTo>
                <a:lnTo>
                  <a:pt x="904458" y="1613043"/>
                </a:lnTo>
                <a:lnTo>
                  <a:pt x="950524" y="1606351"/>
                </a:lnTo>
                <a:lnTo>
                  <a:pt x="995714" y="1597114"/>
                </a:lnTo>
                <a:lnTo>
                  <a:pt x="1039952" y="1585407"/>
                </a:lnTo>
                <a:lnTo>
                  <a:pt x="1083163" y="1571308"/>
                </a:lnTo>
                <a:lnTo>
                  <a:pt x="1125271" y="1554890"/>
                </a:lnTo>
                <a:lnTo>
                  <a:pt x="1166199" y="1536231"/>
                </a:lnTo>
                <a:lnTo>
                  <a:pt x="1205872" y="1515407"/>
                </a:lnTo>
                <a:lnTo>
                  <a:pt x="1244214" y="1492493"/>
                </a:lnTo>
                <a:lnTo>
                  <a:pt x="1281147" y="1467565"/>
                </a:lnTo>
                <a:lnTo>
                  <a:pt x="1316598" y="1440699"/>
                </a:lnTo>
                <a:lnTo>
                  <a:pt x="1350489" y="1411972"/>
                </a:lnTo>
                <a:lnTo>
                  <a:pt x="1382744" y="1381458"/>
                </a:lnTo>
                <a:lnTo>
                  <a:pt x="1413287" y="1349234"/>
                </a:lnTo>
                <a:lnTo>
                  <a:pt x="1442043" y="1315376"/>
                </a:lnTo>
                <a:lnTo>
                  <a:pt x="1468936" y="1279960"/>
                </a:lnTo>
                <a:lnTo>
                  <a:pt x="1493889" y="1243061"/>
                </a:lnTo>
                <a:lnTo>
                  <a:pt x="1516826" y="1204756"/>
                </a:lnTo>
                <a:lnTo>
                  <a:pt x="1537671" y="1165120"/>
                </a:lnTo>
                <a:lnTo>
                  <a:pt x="1556349" y="1124229"/>
                </a:lnTo>
                <a:lnTo>
                  <a:pt x="1572783" y="1082160"/>
                </a:lnTo>
                <a:lnTo>
                  <a:pt x="1586897" y="1038988"/>
                </a:lnTo>
                <a:lnTo>
                  <a:pt x="1598616" y="994789"/>
                </a:lnTo>
                <a:lnTo>
                  <a:pt x="1607862" y="949640"/>
                </a:lnTo>
                <a:lnTo>
                  <a:pt x="1614561" y="903615"/>
                </a:lnTo>
                <a:lnTo>
                  <a:pt x="1618636" y="856791"/>
                </a:lnTo>
                <a:lnTo>
                  <a:pt x="1620012" y="809244"/>
                </a:lnTo>
                <a:lnTo>
                  <a:pt x="1618636" y="761696"/>
                </a:lnTo>
                <a:lnTo>
                  <a:pt x="1614561" y="714872"/>
                </a:lnTo>
                <a:lnTo>
                  <a:pt x="1607862" y="668847"/>
                </a:lnTo>
                <a:lnTo>
                  <a:pt x="1598616" y="623698"/>
                </a:lnTo>
                <a:lnTo>
                  <a:pt x="1586897" y="579499"/>
                </a:lnTo>
                <a:lnTo>
                  <a:pt x="1572783" y="536327"/>
                </a:lnTo>
                <a:lnTo>
                  <a:pt x="1556349" y="494258"/>
                </a:lnTo>
                <a:lnTo>
                  <a:pt x="1537671" y="453367"/>
                </a:lnTo>
                <a:lnTo>
                  <a:pt x="1516826" y="413731"/>
                </a:lnTo>
                <a:lnTo>
                  <a:pt x="1493889" y="375426"/>
                </a:lnTo>
                <a:lnTo>
                  <a:pt x="1468936" y="338527"/>
                </a:lnTo>
                <a:lnTo>
                  <a:pt x="1442043" y="303111"/>
                </a:lnTo>
                <a:lnTo>
                  <a:pt x="1413287" y="269253"/>
                </a:lnTo>
                <a:lnTo>
                  <a:pt x="1382744" y="237029"/>
                </a:lnTo>
                <a:lnTo>
                  <a:pt x="1350489" y="206515"/>
                </a:lnTo>
                <a:lnTo>
                  <a:pt x="1316598" y="177788"/>
                </a:lnTo>
                <a:lnTo>
                  <a:pt x="1281147" y="150922"/>
                </a:lnTo>
                <a:lnTo>
                  <a:pt x="1244214" y="125994"/>
                </a:lnTo>
                <a:lnTo>
                  <a:pt x="1205872" y="103080"/>
                </a:lnTo>
                <a:lnTo>
                  <a:pt x="1166199" y="82256"/>
                </a:lnTo>
                <a:lnTo>
                  <a:pt x="1125271" y="63597"/>
                </a:lnTo>
                <a:lnTo>
                  <a:pt x="1083163" y="47179"/>
                </a:lnTo>
                <a:lnTo>
                  <a:pt x="1039952" y="33080"/>
                </a:lnTo>
                <a:lnTo>
                  <a:pt x="995714" y="21373"/>
                </a:lnTo>
                <a:lnTo>
                  <a:pt x="950524" y="12136"/>
                </a:lnTo>
                <a:lnTo>
                  <a:pt x="904458" y="5444"/>
                </a:lnTo>
                <a:lnTo>
                  <a:pt x="857594" y="1373"/>
                </a:lnTo>
                <a:lnTo>
                  <a:pt x="810005" y="0"/>
                </a:lnTo>
                <a:close/>
              </a:path>
            </a:pathLst>
          </a:custGeom>
          <a:solidFill>
            <a:srgbClr val="FFFFFF"/>
          </a:solidFill>
        </p:spPr>
        <p:txBody>
          <a:bodyPr wrap="square" lIns="0" tIns="0" rIns="0" bIns="0" rtlCol="0"/>
          <a:lstStyle/>
          <a:p>
            <a:endParaRPr/>
          </a:p>
        </p:txBody>
      </p:sp>
      <p:sp>
        <p:nvSpPr>
          <p:cNvPr id="5" name="object 5"/>
          <p:cNvSpPr/>
          <p:nvPr/>
        </p:nvSpPr>
        <p:spPr>
          <a:xfrm>
            <a:off x="3877055" y="667512"/>
            <a:ext cx="1284731" cy="1277112"/>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body" idx="1"/>
          </p:nvPr>
        </p:nvSpPr>
        <p:spPr>
          <a:xfrm>
            <a:off x="1267460" y="2454910"/>
            <a:ext cx="6492240" cy="2474395"/>
          </a:xfrm>
          <a:prstGeom prst="rect">
            <a:avLst/>
          </a:prstGeom>
        </p:spPr>
        <p:txBody>
          <a:bodyPr vert="horz" wrap="square" lIns="0" tIns="12065" rIns="0" bIns="0" rtlCol="0">
            <a:spAutoFit/>
          </a:bodyPr>
          <a:lstStyle/>
          <a:p>
            <a:pPr marL="103505" algn="ctr">
              <a:lnSpc>
                <a:spcPct val="100000"/>
              </a:lnSpc>
              <a:spcBef>
                <a:spcPts val="95"/>
              </a:spcBef>
            </a:pPr>
            <a:r>
              <a:rPr lang="es-MX" spc="-10" dirty="0"/>
              <a:t>ÉXITO</a:t>
            </a:r>
            <a:endParaRPr spc="-10" dirty="0"/>
          </a:p>
          <a:p>
            <a:pPr algn="just"/>
            <a:r>
              <a:rPr lang="es-MX" sz="1800" dirty="0">
                <a:latin typeface="Arial" panose="020B0604020202020204" pitchFamily="34" charset="0"/>
                <a:cs typeface="Arial" panose="020B0604020202020204" pitchFamily="34" charset="0"/>
              </a:rPr>
              <a:t>OK Kosher está dedicado a brindar el </a:t>
            </a:r>
            <a:r>
              <a:rPr lang="es-MX" sz="1800" b="1" dirty="0">
                <a:latin typeface="Arial" panose="020B0604020202020204" pitchFamily="34" charset="0"/>
                <a:cs typeface="Arial" panose="020B0604020202020204" pitchFamily="34" charset="0"/>
              </a:rPr>
              <a:t>mejor servicio posible</a:t>
            </a:r>
            <a:r>
              <a:rPr lang="es-MX" sz="1800" dirty="0">
                <a:latin typeface="Arial" panose="020B0604020202020204" pitchFamily="34" charset="0"/>
                <a:cs typeface="Arial" panose="020B0604020202020204" pitchFamily="34" charset="0"/>
              </a:rPr>
              <a:t> mientras se adhiere a los </a:t>
            </a:r>
            <a:r>
              <a:rPr lang="es-MX" sz="1800" b="1" dirty="0">
                <a:latin typeface="Arial" panose="020B0604020202020204" pitchFamily="34" charset="0"/>
                <a:cs typeface="Arial" panose="020B0604020202020204" pitchFamily="34" charset="0"/>
              </a:rPr>
              <a:t>más altos estándares de la ley judía. </a:t>
            </a:r>
            <a:r>
              <a:rPr lang="es-MX" sz="1800" dirty="0">
                <a:latin typeface="Arial" panose="020B0604020202020204" pitchFamily="34" charset="0"/>
                <a:cs typeface="Arial" panose="020B0604020202020204" pitchFamily="34" charset="0"/>
              </a:rPr>
              <a:t>Cuando desee cambiar una fórmula, agregar un nuevo producto, optimizar su producción o aprovechar oportunidades de mercadeo, OK Kosher estará con usted a largo plazo para ayudar a </a:t>
            </a:r>
            <a:r>
              <a:rPr lang="es-MX" sz="1800" b="1" dirty="0">
                <a:latin typeface="Arial" panose="020B0604020202020204" pitchFamily="34" charset="0"/>
                <a:cs typeface="Arial" panose="020B0604020202020204" pitchFamily="34" charset="0"/>
              </a:rPr>
              <a:t>su empresa a tener éxito con kosher.</a:t>
            </a:r>
            <a:endParaRPr lang="en-US" sz="1800" b="1" dirty="0">
              <a:latin typeface="Arial" panose="020B0604020202020204" pitchFamily="34" charset="0"/>
              <a:cs typeface="Arial" panose="020B0604020202020204" pitchFamily="34" charset="0"/>
            </a:endParaRPr>
          </a:p>
        </p:txBody>
      </p:sp>
      <p:sp>
        <p:nvSpPr>
          <p:cNvPr id="7" name="object 7"/>
          <p:cNvSpPr txBox="1">
            <a:spLocks noGrp="1"/>
          </p:cNvSpPr>
          <p:nvPr>
            <p:ph type="title"/>
          </p:nvPr>
        </p:nvSpPr>
        <p:spPr>
          <a:xfrm>
            <a:off x="1946377" y="1903179"/>
            <a:ext cx="4835423" cy="474489"/>
          </a:xfrm>
          <a:prstGeom prst="rect">
            <a:avLst/>
          </a:prstGeom>
        </p:spPr>
        <p:txBody>
          <a:bodyPr vert="horz" wrap="square" lIns="0" tIns="12700" rIns="0" bIns="0" rtlCol="0">
            <a:spAutoFit/>
          </a:bodyPr>
          <a:lstStyle/>
          <a:p>
            <a:pPr marL="12700">
              <a:lnSpc>
                <a:spcPct val="100000"/>
              </a:lnSpc>
              <a:spcBef>
                <a:spcPts val="100"/>
              </a:spcBef>
            </a:pPr>
            <a:r>
              <a:rPr dirty="0"/>
              <a:t>Com</a:t>
            </a:r>
            <a:r>
              <a:rPr lang="es-MX" dirty="0"/>
              <a:t>prometidos con el</a:t>
            </a:r>
            <a:endParaRPr dirty="0"/>
          </a:p>
        </p:txBody>
      </p:sp>
      <p:sp>
        <p:nvSpPr>
          <p:cNvPr id="8" name="object 8"/>
          <p:cNvSpPr txBox="1"/>
          <p:nvPr/>
        </p:nvSpPr>
        <p:spPr>
          <a:xfrm>
            <a:off x="3590671" y="6523431"/>
            <a:ext cx="1968500" cy="208279"/>
          </a:xfrm>
          <a:prstGeom prst="rect">
            <a:avLst/>
          </a:prstGeom>
        </p:spPr>
        <p:txBody>
          <a:bodyPr vert="horz" wrap="square" lIns="0" tIns="12700" rIns="0" bIns="0" rtlCol="0">
            <a:spAutoFit/>
          </a:bodyPr>
          <a:lstStyle/>
          <a:p>
            <a:pPr marL="12700">
              <a:lnSpc>
                <a:spcPct val="100000"/>
              </a:lnSpc>
              <a:spcBef>
                <a:spcPts val="100"/>
              </a:spcBef>
            </a:pPr>
            <a:r>
              <a:rPr sz="1050" spc="-5" dirty="0">
                <a:latin typeface="Arial"/>
                <a:cs typeface="Arial"/>
              </a:rPr>
              <a:t>OK </a:t>
            </a:r>
            <a:r>
              <a:rPr sz="1050" dirty="0">
                <a:latin typeface="Arial"/>
                <a:cs typeface="Arial"/>
              </a:rPr>
              <a:t>Kosher, All Rights</a:t>
            </a:r>
            <a:r>
              <a:rPr sz="1050" spc="-95" dirty="0">
                <a:latin typeface="Arial"/>
                <a:cs typeface="Arial"/>
              </a:rPr>
              <a:t> </a:t>
            </a:r>
            <a:r>
              <a:rPr sz="1050" dirty="0">
                <a:latin typeface="Arial"/>
                <a:cs typeface="Arial"/>
              </a:rPr>
              <a:t>Reserved</a:t>
            </a:r>
            <a:r>
              <a:rPr sz="1200" dirty="0">
                <a:latin typeface="Arial"/>
                <a:cs typeface="Arial"/>
              </a:rPr>
              <a:t>.</a:t>
            </a:r>
            <a:endParaRPr sz="1200">
              <a:latin typeface="Aria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E0DCD5"/>
          </a:solidFill>
        </p:spPr>
        <p:txBody>
          <a:bodyPr wrap="square" lIns="0" tIns="0" rIns="0" bIns="0" rtlCol="0"/>
          <a:lstStyle/>
          <a:p>
            <a:endParaRPr/>
          </a:p>
        </p:txBody>
      </p:sp>
      <p:sp>
        <p:nvSpPr>
          <p:cNvPr id="3" name="object 3"/>
          <p:cNvSpPr txBox="1"/>
          <p:nvPr/>
        </p:nvSpPr>
        <p:spPr>
          <a:xfrm>
            <a:off x="1094028" y="1875281"/>
            <a:ext cx="6955790" cy="4592924"/>
          </a:xfrm>
          <a:prstGeom prst="rect">
            <a:avLst/>
          </a:prstGeom>
        </p:spPr>
        <p:txBody>
          <a:bodyPr vert="horz" wrap="square" lIns="0" tIns="12065" rIns="0" bIns="0" rtlCol="0">
            <a:spAutoFit/>
          </a:bodyPr>
          <a:lstStyle/>
          <a:p>
            <a:r>
              <a:rPr lang="es-MX" sz="2200" b="1" dirty="0">
                <a:solidFill>
                  <a:srgbClr val="46895C"/>
                </a:solidFill>
                <a:latin typeface="Arial Black" panose="020B0A04020102020204" pitchFamily="34" charset="0"/>
              </a:rPr>
              <a:t>La información aquí presentada se basa en</a:t>
            </a:r>
            <a:endParaRPr lang="en-US" sz="2200" dirty="0">
              <a:solidFill>
                <a:srgbClr val="46895C"/>
              </a:solidFill>
              <a:latin typeface="Arial Black" panose="020B0A04020102020204" pitchFamily="34" charset="0"/>
            </a:endParaRPr>
          </a:p>
          <a:p>
            <a:r>
              <a:rPr lang="es-MX" sz="2200" b="1" dirty="0">
                <a:solidFill>
                  <a:srgbClr val="46895C"/>
                </a:solidFill>
                <a:latin typeface="Arial Black" panose="020B0A04020102020204" pitchFamily="34" charset="0"/>
              </a:rPr>
              <a:t>investigaciones, conocimientos generales y/o la comprensión del tema por parte del autor. Esta presentación se proporciona únicamente con fines informativos y no debe ser considerada como asesoramiento profesional ni utilizada como base para la toma de decisiones.</a:t>
            </a:r>
            <a:endParaRPr lang="en-US" sz="2200" dirty="0">
              <a:solidFill>
                <a:srgbClr val="46895C"/>
              </a:solidFill>
              <a:latin typeface="Arial Black" panose="020B0A04020102020204" pitchFamily="34" charset="0"/>
            </a:endParaRPr>
          </a:p>
          <a:p>
            <a:pPr marL="26034" marR="16510" indent="-3175">
              <a:lnSpc>
                <a:spcPct val="100000"/>
              </a:lnSpc>
              <a:spcBef>
                <a:spcPts val="2640"/>
              </a:spcBef>
            </a:pPr>
            <a:r>
              <a:rPr sz="2000" spc="-10" dirty="0">
                <a:solidFill>
                  <a:srgbClr val="46895C"/>
                </a:solidFill>
                <a:latin typeface="Arial Black"/>
                <a:cs typeface="Arial Black"/>
              </a:rPr>
              <a:t>OK KOSHER </a:t>
            </a:r>
            <a:r>
              <a:rPr lang="es-MX" sz="2000" spc="-10" dirty="0">
                <a:solidFill>
                  <a:srgbClr val="46895C"/>
                </a:solidFill>
                <a:latin typeface="Arial Black"/>
                <a:cs typeface="Arial Black"/>
              </a:rPr>
              <a:t>DECLINA TODA RESPONSABILIDAD POR CUALQUIER PÉRDIDA O DAÑO QUE PUEDA RESULTAR DE LA CONFIANZA DEPOSITADA EN LA INFORMACIÓN PROPORCIONADA EN ESTA </a:t>
            </a:r>
            <a:r>
              <a:rPr sz="2000" spc="-10" dirty="0">
                <a:solidFill>
                  <a:srgbClr val="46895C"/>
                </a:solidFill>
                <a:latin typeface="Arial Black"/>
                <a:cs typeface="Arial Black"/>
              </a:rPr>
              <a:t>PRESENTA</a:t>
            </a:r>
            <a:r>
              <a:rPr lang="es-MX" sz="2000" spc="-10" dirty="0">
                <a:solidFill>
                  <a:srgbClr val="46895C"/>
                </a:solidFill>
                <a:latin typeface="Arial Black"/>
                <a:cs typeface="Arial Black"/>
              </a:rPr>
              <a:t>C</a:t>
            </a:r>
            <a:r>
              <a:rPr sz="2000" spc="-10" dirty="0">
                <a:solidFill>
                  <a:srgbClr val="46895C"/>
                </a:solidFill>
                <a:latin typeface="Arial Black"/>
                <a:cs typeface="Arial Black"/>
              </a:rPr>
              <a:t>I</a:t>
            </a:r>
            <a:r>
              <a:rPr lang="es-MX" sz="2000" spc="-10" dirty="0" err="1">
                <a:solidFill>
                  <a:srgbClr val="46895C"/>
                </a:solidFill>
                <a:latin typeface="Arial Black"/>
                <a:cs typeface="Arial Black"/>
              </a:rPr>
              <a:t>Ó</a:t>
            </a:r>
            <a:r>
              <a:rPr sz="2000" spc="-10" dirty="0">
                <a:solidFill>
                  <a:srgbClr val="46895C"/>
                </a:solidFill>
                <a:latin typeface="Arial Black"/>
                <a:cs typeface="Arial Black"/>
              </a:rPr>
              <a:t>N.</a:t>
            </a:r>
            <a:endParaRPr sz="2000" dirty="0">
              <a:latin typeface="Arial Black"/>
              <a:cs typeface="Arial Black"/>
            </a:endParaRPr>
          </a:p>
        </p:txBody>
      </p:sp>
      <p:sp>
        <p:nvSpPr>
          <p:cNvPr id="4" name="object 4"/>
          <p:cNvSpPr txBox="1">
            <a:spLocks noGrp="1"/>
          </p:cNvSpPr>
          <p:nvPr>
            <p:ph type="title"/>
          </p:nvPr>
        </p:nvSpPr>
        <p:spPr>
          <a:xfrm>
            <a:off x="2590800" y="853185"/>
            <a:ext cx="3570859" cy="566822"/>
          </a:xfrm>
          <a:prstGeom prst="rect">
            <a:avLst/>
          </a:prstGeom>
        </p:spPr>
        <p:txBody>
          <a:bodyPr vert="horz" wrap="square" lIns="0" tIns="12700" rIns="0" bIns="0" rtlCol="0">
            <a:spAutoFit/>
          </a:bodyPr>
          <a:lstStyle/>
          <a:p>
            <a:pPr marL="12700">
              <a:lnSpc>
                <a:spcPct val="100000"/>
              </a:lnSpc>
              <a:spcBef>
                <a:spcPts val="100"/>
              </a:spcBef>
            </a:pPr>
            <a:r>
              <a:rPr lang="es-MX" sz="3600" dirty="0">
                <a:solidFill>
                  <a:srgbClr val="2C583A"/>
                </a:solidFill>
              </a:rPr>
              <a:t>AVISO LEGAL</a:t>
            </a:r>
            <a:endParaRPr sz="3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57200" y="521807"/>
            <a:ext cx="8305800" cy="1313501"/>
          </a:xfrm>
          <a:prstGeom prst="rect">
            <a:avLst/>
          </a:prstGeom>
        </p:spPr>
        <p:txBody>
          <a:bodyPr vert="horz" wrap="square" lIns="0" tIns="15875" rIns="0" bIns="0" rtlCol="0">
            <a:spAutoFit/>
          </a:bodyPr>
          <a:lstStyle/>
          <a:p>
            <a:pPr marL="12700">
              <a:lnSpc>
                <a:spcPts val="3954"/>
              </a:lnSpc>
              <a:spcBef>
                <a:spcPts val="125"/>
              </a:spcBef>
            </a:pPr>
            <a:r>
              <a:rPr lang="es-MX" sz="3350" i="1" spc="-105" dirty="0">
                <a:solidFill>
                  <a:srgbClr val="7E7E7E"/>
                </a:solidFill>
              </a:rPr>
              <a:t>¿Cuáles son los s</a:t>
            </a:r>
            <a:r>
              <a:rPr sz="3350" i="1" spc="-100" dirty="0" err="1">
                <a:solidFill>
                  <a:srgbClr val="7E7E7E"/>
                </a:solidFill>
                <a:latin typeface="Arial Black"/>
                <a:cs typeface="Arial Black"/>
              </a:rPr>
              <a:t>egment</a:t>
            </a:r>
            <a:r>
              <a:rPr lang="es-MX" sz="3350" i="1" spc="-100" dirty="0">
                <a:solidFill>
                  <a:srgbClr val="7E7E7E"/>
                </a:solidFill>
                <a:latin typeface="Arial Black"/>
                <a:cs typeface="Arial Black"/>
              </a:rPr>
              <a:t>o</a:t>
            </a:r>
            <a:r>
              <a:rPr sz="3350" i="1" spc="-100" dirty="0">
                <a:solidFill>
                  <a:srgbClr val="7E7E7E"/>
                </a:solidFill>
                <a:latin typeface="Arial Black"/>
                <a:cs typeface="Arial Black"/>
              </a:rPr>
              <a:t>s</a:t>
            </a:r>
            <a:r>
              <a:rPr sz="3350" i="1" spc="40" dirty="0">
                <a:solidFill>
                  <a:srgbClr val="7E7E7E"/>
                </a:solidFill>
                <a:latin typeface="Arial Black"/>
                <a:cs typeface="Arial Black"/>
              </a:rPr>
              <a:t> </a:t>
            </a:r>
            <a:r>
              <a:rPr lang="es-MX" sz="3350" i="1" spc="40" dirty="0">
                <a:solidFill>
                  <a:srgbClr val="7E7E7E"/>
                </a:solidFill>
                <a:latin typeface="Arial Black"/>
                <a:cs typeface="Arial Black"/>
              </a:rPr>
              <a:t>de</a:t>
            </a:r>
            <a:endParaRPr sz="3350" dirty="0">
              <a:latin typeface="Arial Black"/>
              <a:cs typeface="Arial Black"/>
            </a:endParaRPr>
          </a:p>
          <a:p>
            <a:pPr marL="12700">
              <a:lnSpc>
                <a:spcPts val="6415"/>
              </a:lnSpc>
            </a:pPr>
            <a:r>
              <a:rPr sz="5000" spc="-5" dirty="0" err="1">
                <a:solidFill>
                  <a:srgbClr val="46895C"/>
                </a:solidFill>
              </a:rPr>
              <a:t>Consum</a:t>
            </a:r>
            <a:r>
              <a:rPr lang="es-MX" sz="5000" spc="-5" dirty="0" err="1">
                <a:solidFill>
                  <a:srgbClr val="46895C"/>
                </a:solidFill>
              </a:rPr>
              <a:t>idor</a:t>
            </a:r>
            <a:r>
              <a:rPr sz="5000" spc="-5" dirty="0">
                <a:solidFill>
                  <a:srgbClr val="46895C"/>
                </a:solidFill>
              </a:rPr>
              <a:t>es</a:t>
            </a:r>
            <a:r>
              <a:rPr lang="es-MX" sz="5000" spc="-5" dirty="0">
                <a:solidFill>
                  <a:srgbClr val="46895C"/>
                </a:solidFill>
              </a:rPr>
              <a:t> </a:t>
            </a:r>
            <a:r>
              <a:rPr lang="en-US" sz="5000" spc="-5" dirty="0">
                <a:solidFill>
                  <a:srgbClr val="46895C"/>
                </a:solidFill>
              </a:rPr>
              <a:t>Kosher</a:t>
            </a:r>
            <a:r>
              <a:rPr sz="5000" spc="-5" dirty="0">
                <a:solidFill>
                  <a:srgbClr val="46895C"/>
                </a:solidFill>
              </a:rPr>
              <a:t>?</a:t>
            </a:r>
            <a:endParaRPr sz="5000" dirty="0"/>
          </a:p>
        </p:txBody>
      </p:sp>
      <p:sp>
        <p:nvSpPr>
          <p:cNvPr id="4" name="object 4"/>
          <p:cNvSpPr txBox="1"/>
          <p:nvPr/>
        </p:nvSpPr>
        <p:spPr>
          <a:xfrm>
            <a:off x="685800" y="2433573"/>
            <a:ext cx="8001000" cy="4041747"/>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666666"/>
                </a:solidFill>
                <a:latin typeface="Segoe UI Symbol"/>
                <a:cs typeface="Segoe UI Symbol"/>
              </a:rPr>
              <a:t>➔ </a:t>
            </a:r>
            <a:r>
              <a:rPr sz="1800" spc="-10" dirty="0">
                <a:solidFill>
                  <a:srgbClr val="666666"/>
                </a:solidFill>
                <a:latin typeface="Arial"/>
                <a:cs typeface="Arial"/>
              </a:rPr>
              <a:t> </a:t>
            </a:r>
            <a:r>
              <a:rPr lang="es-MX" spc="-5" dirty="0">
                <a:solidFill>
                  <a:srgbClr val="666666"/>
                </a:solidFill>
                <a:latin typeface="Arial"/>
                <a:cs typeface="Arial"/>
              </a:rPr>
              <a:t>Personas Judías que observan las leyes dietéticas K</a:t>
            </a:r>
            <a:r>
              <a:rPr sz="1800" spc="-5" dirty="0" err="1">
                <a:solidFill>
                  <a:srgbClr val="666666"/>
                </a:solidFill>
                <a:latin typeface="Arial"/>
                <a:cs typeface="Arial"/>
              </a:rPr>
              <a:t>osher</a:t>
            </a:r>
            <a:r>
              <a:rPr sz="1800" spc="-15" dirty="0">
                <a:solidFill>
                  <a:srgbClr val="666666"/>
                </a:solidFill>
                <a:latin typeface="Arial"/>
                <a:cs typeface="Arial"/>
              </a:rPr>
              <a:t>.</a:t>
            </a:r>
            <a:endParaRPr sz="1800" dirty="0">
              <a:latin typeface="Arial"/>
              <a:cs typeface="Arial"/>
            </a:endParaRPr>
          </a:p>
          <a:p>
            <a:pPr marL="12700">
              <a:lnSpc>
                <a:spcPct val="100000"/>
              </a:lnSpc>
              <a:spcBef>
                <a:spcPts val="1320"/>
              </a:spcBef>
            </a:pPr>
            <a:r>
              <a:rPr sz="1800" dirty="0">
                <a:solidFill>
                  <a:srgbClr val="666666"/>
                </a:solidFill>
                <a:latin typeface="Segoe UI Symbol"/>
                <a:cs typeface="Segoe UI Symbol"/>
              </a:rPr>
              <a:t>➔ </a:t>
            </a:r>
            <a:r>
              <a:rPr lang="es-MX" sz="1800" dirty="0">
                <a:solidFill>
                  <a:srgbClr val="666666"/>
                </a:solidFill>
                <a:latin typeface="Segoe UI Symbol"/>
                <a:cs typeface="Segoe UI Symbol"/>
              </a:rPr>
              <a:t>Personas Judías que compran productos Kosher de manera estacional (</a:t>
            </a:r>
            <a:r>
              <a:rPr sz="1800" dirty="0">
                <a:solidFill>
                  <a:srgbClr val="666666"/>
                </a:solidFill>
                <a:latin typeface="Arial"/>
                <a:cs typeface="Arial"/>
              </a:rPr>
              <a:t>e</a:t>
            </a:r>
            <a:r>
              <a:rPr lang="es-MX" sz="1800" dirty="0" err="1">
                <a:solidFill>
                  <a:srgbClr val="666666"/>
                </a:solidFill>
                <a:latin typeface="Arial"/>
                <a:cs typeface="Arial"/>
              </a:rPr>
              <a:t>j.Para</a:t>
            </a:r>
            <a:r>
              <a:rPr lang="es-MX" sz="1800" dirty="0">
                <a:solidFill>
                  <a:srgbClr val="666666"/>
                </a:solidFill>
                <a:latin typeface="Arial"/>
                <a:cs typeface="Arial"/>
              </a:rPr>
              <a:t> recibir invitados o durante festividades</a:t>
            </a:r>
            <a:r>
              <a:rPr sz="1800" spc="-10" dirty="0">
                <a:solidFill>
                  <a:srgbClr val="666666"/>
                </a:solidFill>
                <a:latin typeface="Arial"/>
                <a:cs typeface="Arial"/>
              </a:rPr>
              <a:t>).</a:t>
            </a:r>
            <a:endParaRPr sz="1800" dirty="0">
              <a:latin typeface="Arial"/>
              <a:cs typeface="Arial"/>
            </a:endParaRPr>
          </a:p>
          <a:p>
            <a:pPr marL="12700">
              <a:lnSpc>
                <a:spcPct val="100000"/>
              </a:lnSpc>
              <a:spcBef>
                <a:spcPts val="1335"/>
              </a:spcBef>
            </a:pPr>
            <a:r>
              <a:rPr sz="1800" dirty="0">
                <a:solidFill>
                  <a:srgbClr val="666666"/>
                </a:solidFill>
                <a:latin typeface="Segoe UI Symbol"/>
                <a:cs typeface="Segoe UI Symbol"/>
              </a:rPr>
              <a:t>➔ </a:t>
            </a:r>
            <a:r>
              <a:rPr lang="es-MX" sz="1800" spc="-5" dirty="0">
                <a:solidFill>
                  <a:srgbClr val="666666"/>
                </a:solidFill>
                <a:latin typeface="Arial"/>
                <a:cs typeface="Arial"/>
              </a:rPr>
              <a:t>Otros grupos </a:t>
            </a:r>
            <a:r>
              <a:rPr sz="1800" spc="-5" dirty="0" err="1">
                <a:solidFill>
                  <a:srgbClr val="666666"/>
                </a:solidFill>
                <a:latin typeface="Arial"/>
                <a:cs typeface="Arial"/>
              </a:rPr>
              <a:t>religios</a:t>
            </a:r>
            <a:r>
              <a:rPr lang="es-MX" sz="1800" spc="-5" dirty="0">
                <a:solidFill>
                  <a:srgbClr val="666666"/>
                </a:solidFill>
                <a:latin typeface="Arial"/>
                <a:cs typeface="Arial"/>
              </a:rPr>
              <a:t>os.</a:t>
            </a:r>
            <a:endParaRPr sz="1800" dirty="0">
              <a:latin typeface="Arial"/>
              <a:cs typeface="Arial"/>
            </a:endParaRPr>
          </a:p>
          <a:p>
            <a:pPr marL="355600" marR="476884" indent="-342900">
              <a:lnSpc>
                <a:spcPct val="114999"/>
              </a:lnSpc>
              <a:spcBef>
                <a:spcPts val="995"/>
              </a:spcBef>
            </a:pPr>
            <a:r>
              <a:rPr sz="1800" dirty="0">
                <a:solidFill>
                  <a:srgbClr val="666666"/>
                </a:solidFill>
                <a:latin typeface="Segoe UI Symbol"/>
                <a:cs typeface="Segoe UI Symbol"/>
              </a:rPr>
              <a:t>➔ </a:t>
            </a:r>
            <a:r>
              <a:rPr lang="es-MX" b="1" spc="-5" dirty="0">
                <a:solidFill>
                  <a:srgbClr val="666666"/>
                </a:solidFill>
                <a:latin typeface="Arial"/>
                <a:cs typeface="Arial"/>
              </a:rPr>
              <a:t>Consumidores Internacionales que perciben el Kosher como de mayor calidad, pureza y más saludable (este es el segmento mayoritario</a:t>
            </a:r>
            <a:r>
              <a:rPr sz="1800" b="1" spc="-5" dirty="0">
                <a:solidFill>
                  <a:srgbClr val="666666"/>
                </a:solidFill>
                <a:latin typeface="Arial"/>
                <a:cs typeface="Arial"/>
              </a:rPr>
              <a:t>!).</a:t>
            </a:r>
            <a:endParaRPr sz="1800" dirty="0">
              <a:latin typeface="Arial"/>
              <a:cs typeface="Arial"/>
            </a:endParaRPr>
          </a:p>
          <a:p>
            <a:pPr marL="355600" marR="425450" indent="-342900">
              <a:lnSpc>
                <a:spcPct val="114999"/>
              </a:lnSpc>
              <a:spcBef>
                <a:spcPts val="994"/>
              </a:spcBef>
            </a:pPr>
            <a:r>
              <a:rPr sz="1800" dirty="0">
                <a:solidFill>
                  <a:srgbClr val="666666"/>
                </a:solidFill>
                <a:latin typeface="Segoe UI Symbol"/>
                <a:cs typeface="Segoe UI Symbol"/>
              </a:rPr>
              <a:t>➔ </a:t>
            </a:r>
            <a:r>
              <a:rPr lang="es-MX" spc="-5" dirty="0">
                <a:solidFill>
                  <a:srgbClr val="666666"/>
                </a:solidFill>
                <a:latin typeface="Arial"/>
                <a:cs typeface="Arial"/>
              </a:rPr>
              <a:t>Personas intolerables a la l</a:t>
            </a:r>
            <a:r>
              <a:rPr sz="1800" spc="-5" dirty="0" err="1">
                <a:solidFill>
                  <a:srgbClr val="666666"/>
                </a:solidFill>
                <a:latin typeface="Arial"/>
                <a:cs typeface="Arial"/>
              </a:rPr>
              <a:t>actos</a:t>
            </a:r>
            <a:r>
              <a:rPr lang="es-MX" sz="1800" spc="-5" dirty="0">
                <a:solidFill>
                  <a:srgbClr val="666666"/>
                </a:solidFill>
                <a:latin typeface="Arial"/>
                <a:cs typeface="Arial"/>
              </a:rPr>
              <a:t>a o alérgicas/ sensibles a los lácteos que buscan productos no lácteo-</a:t>
            </a:r>
            <a:r>
              <a:rPr lang="en-US" sz="1800" spc="-5" dirty="0">
                <a:solidFill>
                  <a:srgbClr val="666666"/>
                </a:solidFill>
                <a:latin typeface="Arial"/>
                <a:cs typeface="Arial"/>
              </a:rPr>
              <a:t>”</a:t>
            </a:r>
            <a:r>
              <a:rPr lang="es-MX" sz="1800" spc="-5" dirty="0" err="1">
                <a:solidFill>
                  <a:srgbClr val="666666"/>
                </a:solidFill>
                <a:latin typeface="Arial"/>
                <a:cs typeface="Arial"/>
              </a:rPr>
              <a:t>pareve</a:t>
            </a:r>
            <a:r>
              <a:rPr lang="es-MX" sz="1800" spc="-5" dirty="0">
                <a:solidFill>
                  <a:srgbClr val="666666"/>
                </a:solidFill>
                <a:latin typeface="Arial"/>
                <a:cs typeface="Arial"/>
              </a:rPr>
              <a:t>”.</a:t>
            </a:r>
            <a:endParaRPr sz="1800" dirty="0">
              <a:latin typeface="Arial"/>
              <a:cs typeface="Arial"/>
            </a:endParaRPr>
          </a:p>
          <a:p>
            <a:pPr marL="355600" marR="5080" indent="-342900">
              <a:lnSpc>
                <a:spcPct val="114999"/>
              </a:lnSpc>
              <a:spcBef>
                <a:spcPts val="1010"/>
              </a:spcBef>
            </a:pPr>
            <a:r>
              <a:rPr sz="1800" dirty="0">
                <a:solidFill>
                  <a:srgbClr val="666666"/>
                </a:solidFill>
                <a:latin typeface="Segoe UI Symbol"/>
                <a:cs typeface="Segoe UI Symbol"/>
              </a:rPr>
              <a:t>➔ </a:t>
            </a:r>
            <a:r>
              <a:rPr sz="1800" spc="-5" dirty="0">
                <a:solidFill>
                  <a:srgbClr val="666666"/>
                </a:solidFill>
                <a:latin typeface="Arial"/>
                <a:cs typeface="Arial"/>
              </a:rPr>
              <a:t>Vegan</a:t>
            </a:r>
            <a:r>
              <a:rPr lang="es-MX" sz="1800" spc="-5" dirty="0">
                <a:solidFill>
                  <a:srgbClr val="666666"/>
                </a:solidFill>
                <a:latin typeface="Arial"/>
                <a:cs typeface="Arial"/>
              </a:rPr>
              <a:t>o</a:t>
            </a:r>
            <a:r>
              <a:rPr sz="1800" spc="-5" dirty="0">
                <a:solidFill>
                  <a:srgbClr val="666666"/>
                </a:solidFill>
                <a:latin typeface="Arial"/>
                <a:cs typeface="Arial"/>
              </a:rPr>
              <a:t>s </a:t>
            </a:r>
            <a:r>
              <a:rPr lang="es-MX" sz="1800" spc="-5" dirty="0">
                <a:solidFill>
                  <a:srgbClr val="666666"/>
                </a:solidFill>
                <a:latin typeface="Arial"/>
                <a:cs typeface="Arial"/>
              </a:rPr>
              <a:t>y</a:t>
            </a:r>
            <a:r>
              <a:rPr sz="1800" spc="-5" dirty="0">
                <a:solidFill>
                  <a:srgbClr val="666666"/>
                </a:solidFill>
                <a:latin typeface="Arial"/>
                <a:cs typeface="Arial"/>
              </a:rPr>
              <a:t> vegetarian</a:t>
            </a:r>
            <a:r>
              <a:rPr lang="es-MX" sz="1800" spc="-5" dirty="0">
                <a:solidFill>
                  <a:srgbClr val="666666"/>
                </a:solidFill>
                <a:latin typeface="Arial"/>
                <a:cs typeface="Arial"/>
              </a:rPr>
              <a:t>o</a:t>
            </a:r>
            <a:r>
              <a:rPr sz="1800" spc="-5" dirty="0">
                <a:solidFill>
                  <a:srgbClr val="666666"/>
                </a:solidFill>
                <a:latin typeface="Arial"/>
                <a:cs typeface="Arial"/>
              </a:rPr>
              <a:t>s, </a:t>
            </a:r>
            <a:r>
              <a:rPr lang="es-MX" sz="1800" spc="-5" dirty="0">
                <a:solidFill>
                  <a:srgbClr val="666666"/>
                </a:solidFill>
                <a:latin typeface="Arial"/>
                <a:cs typeface="Arial"/>
              </a:rPr>
              <a:t>que buscan </a:t>
            </a:r>
            <a:r>
              <a:rPr sz="1800" spc="-5" dirty="0" err="1">
                <a:solidFill>
                  <a:srgbClr val="666666"/>
                </a:solidFill>
                <a:latin typeface="Arial"/>
                <a:cs typeface="Arial"/>
              </a:rPr>
              <a:t>verifica</a:t>
            </a:r>
            <a:r>
              <a:rPr lang="es-MX" sz="1800" spc="-5" dirty="0">
                <a:solidFill>
                  <a:srgbClr val="666666"/>
                </a:solidFill>
                <a:latin typeface="Arial"/>
                <a:cs typeface="Arial"/>
              </a:rPr>
              <a:t>c</a:t>
            </a:r>
            <a:r>
              <a:rPr sz="1800" spc="-5" dirty="0" err="1">
                <a:solidFill>
                  <a:srgbClr val="666666"/>
                </a:solidFill>
                <a:latin typeface="Arial"/>
                <a:cs typeface="Arial"/>
              </a:rPr>
              <a:t>i</a:t>
            </a:r>
            <a:r>
              <a:rPr lang="es-MX" sz="1800" spc="-5" dirty="0" err="1">
                <a:solidFill>
                  <a:srgbClr val="666666"/>
                </a:solidFill>
                <a:latin typeface="Arial"/>
                <a:cs typeface="Arial"/>
              </a:rPr>
              <a:t>ó</a:t>
            </a:r>
            <a:r>
              <a:rPr sz="1800" spc="-5" dirty="0">
                <a:solidFill>
                  <a:srgbClr val="666666"/>
                </a:solidFill>
                <a:latin typeface="Arial"/>
                <a:cs typeface="Arial"/>
              </a:rPr>
              <a:t>n </a:t>
            </a:r>
            <a:r>
              <a:rPr lang="es-MX" sz="1800" spc="-5" dirty="0">
                <a:solidFill>
                  <a:srgbClr val="666666"/>
                </a:solidFill>
                <a:latin typeface="Arial"/>
                <a:cs typeface="Arial"/>
              </a:rPr>
              <a:t>de alimentos libres de carne o lácteos.</a:t>
            </a:r>
            <a:endParaRPr sz="1800" dirty="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191001" y="2739852"/>
            <a:ext cx="4059554" cy="3379836"/>
          </a:xfrm>
          <a:prstGeom prst="rect">
            <a:avLst/>
          </a:prstGeom>
        </p:spPr>
        <p:txBody>
          <a:bodyPr vert="horz" wrap="square" lIns="0" tIns="54610" rIns="0" bIns="0" rtlCol="0">
            <a:spAutoFit/>
          </a:bodyPr>
          <a:lstStyle/>
          <a:p>
            <a:pPr marL="12700">
              <a:lnSpc>
                <a:spcPct val="100000"/>
              </a:lnSpc>
              <a:spcBef>
                <a:spcPts val="430"/>
              </a:spcBef>
            </a:pPr>
            <a:r>
              <a:rPr lang="es-MX" sz="2000" dirty="0">
                <a:solidFill>
                  <a:srgbClr val="585858"/>
                </a:solidFill>
                <a:latin typeface="Arial"/>
                <a:cs typeface="Arial"/>
              </a:rPr>
              <a:t>Un </a:t>
            </a:r>
            <a:r>
              <a:rPr sz="2000" spc="-10" dirty="0">
                <a:solidFill>
                  <a:srgbClr val="585858"/>
                </a:solidFill>
                <a:latin typeface="Arial"/>
                <a:cs typeface="Arial"/>
              </a:rPr>
              <a:t>Rabi</a:t>
            </a:r>
            <a:r>
              <a:rPr lang="es-MX" sz="2000" spc="-10" dirty="0">
                <a:solidFill>
                  <a:srgbClr val="585858"/>
                </a:solidFill>
                <a:latin typeface="Arial"/>
                <a:cs typeface="Arial"/>
              </a:rPr>
              <a:t>no bendiciendo la comida.</a:t>
            </a:r>
            <a:r>
              <a:rPr sz="2000" spc="-5" dirty="0">
                <a:solidFill>
                  <a:srgbClr val="585858"/>
                </a:solidFill>
                <a:latin typeface="Arial"/>
                <a:cs typeface="Arial"/>
              </a:rPr>
              <a:t> </a:t>
            </a:r>
            <a:r>
              <a:rPr lang="es-MX" sz="2000" spc="-5" dirty="0">
                <a:solidFill>
                  <a:srgbClr val="585858"/>
                </a:solidFill>
                <a:latin typeface="Arial"/>
                <a:cs typeface="Arial"/>
              </a:rPr>
              <a:t>No es una garantía de calidad ni que el producto sea saludable.</a:t>
            </a:r>
            <a:r>
              <a:rPr sz="2000" spc="-5" dirty="0">
                <a:solidFill>
                  <a:srgbClr val="585858"/>
                </a:solidFill>
                <a:latin typeface="Arial"/>
                <a:cs typeface="Arial"/>
              </a:rPr>
              <a:t>.</a:t>
            </a:r>
            <a:endParaRPr sz="2000" dirty="0">
              <a:latin typeface="Arial"/>
              <a:cs typeface="Arial"/>
            </a:endParaRPr>
          </a:p>
          <a:p>
            <a:pPr>
              <a:lnSpc>
                <a:spcPct val="100000"/>
              </a:lnSpc>
              <a:spcBef>
                <a:spcPts val="10"/>
              </a:spcBef>
            </a:pPr>
            <a:endParaRPr sz="2000" dirty="0">
              <a:latin typeface="Arial"/>
              <a:cs typeface="Arial"/>
            </a:endParaRPr>
          </a:p>
          <a:p>
            <a:pPr marL="12700" marR="78740">
              <a:lnSpc>
                <a:spcPct val="114999"/>
              </a:lnSpc>
            </a:pPr>
            <a:r>
              <a:rPr lang="en-US" sz="2000" spc="-5" dirty="0">
                <a:solidFill>
                  <a:srgbClr val="585858"/>
                </a:solidFill>
                <a:latin typeface="Arial"/>
                <a:cs typeface="Arial"/>
              </a:rPr>
              <a:t>La </a:t>
            </a:r>
            <a:r>
              <a:rPr lang="en-US" sz="2000" spc="-5" dirty="0" err="1">
                <a:solidFill>
                  <a:srgbClr val="585858"/>
                </a:solidFill>
                <a:latin typeface="Arial"/>
                <a:cs typeface="Arial"/>
              </a:rPr>
              <a:t>certificación</a:t>
            </a:r>
            <a:r>
              <a:rPr lang="en-US" sz="2000" spc="-5" dirty="0">
                <a:solidFill>
                  <a:srgbClr val="585858"/>
                </a:solidFill>
                <a:latin typeface="Arial"/>
                <a:cs typeface="Arial"/>
              </a:rPr>
              <a:t> </a:t>
            </a:r>
            <a:r>
              <a:rPr sz="2000" spc="-5" dirty="0">
                <a:solidFill>
                  <a:srgbClr val="585858"/>
                </a:solidFill>
                <a:latin typeface="Arial"/>
                <a:cs typeface="Arial"/>
              </a:rPr>
              <a:t>Kosher </a:t>
            </a:r>
            <a:r>
              <a:rPr lang="es-MX" sz="2000" spc="-5" dirty="0">
                <a:solidFill>
                  <a:srgbClr val="585858"/>
                </a:solidFill>
                <a:latin typeface="Arial"/>
                <a:cs typeface="Arial"/>
              </a:rPr>
              <a:t>no es un estándar universal único.</a:t>
            </a:r>
            <a:r>
              <a:rPr sz="2000" spc="-5" dirty="0">
                <a:solidFill>
                  <a:srgbClr val="585858"/>
                </a:solidFill>
                <a:latin typeface="Arial"/>
                <a:cs typeface="Arial"/>
              </a:rPr>
              <a:t> </a:t>
            </a:r>
            <a:r>
              <a:rPr sz="2000" spc="-5" dirty="0" err="1">
                <a:solidFill>
                  <a:srgbClr val="585858"/>
                </a:solidFill>
                <a:latin typeface="Arial"/>
                <a:cs typeface="Arial"/>
              </a:rPr>
              <a:t>Diferent</a:t>
            </a:r>
            <a:r>
              <a:rPr lang="es-MX" sz="2000" spc="-5" dirty="0">
                <a:solidFill>
                  <a:srgbClr val="585858"/>
                </a:solidFill>
                <a:latin typeface="Arial"/>
                <a:cs typeface="Arial"/>
              </a:rPr>
              <a:t>es comunidades y corrientes judías pueden tener distintos niveles o estándares de certificación Kosher.</a:t>
            </a:r>
            <a:endParaRPr sz="2000" dirty="0">
              <a:latin typeface="Arial"/>
              <a:cs typeface="Arial"/>
            </a:endParaRPr>
          </a:p>
        </p:txBody>
      </p:sp>
      <p:sp>
        <p:nvSpPr>
          <p:cNvPr id="3" name="object 3"/>
          <p:cNvSpPr/>
          <p:nvPr/>
        </p:nvSpPr>
        <p:spPr>
          <a:xfrm>
            <a:off x="0" y="0"/>
            <a:ext cx="3797808" cy="6857998"/>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581400" y="689813"/>
            <a:ext cx="5269990" cy="1449115"/>
          </a:xfrm>
          <a:prstGeom prst="rect">
            <a:avLst/>
          </a:prstGeom>
        </p:spPr>
        <p:txBody>
          <a:bodyPr vert="horz" wrap="square" lIns="0" tIns="12700" rIns="0" bIns="0" rtlCol="0">
            <a:spAutoFit/>
          </a:bodyPr>
          <a:lstStyle/>
          <a:p>
            <a:pPr marL="12700" algn="ctr">
              <a:lnSpc>
                <a:spcPts val="5645"/>
              </a:lnSpc>
              <a:spcBef>
                <a:spcPts val="100"/>
              </a:spcBef>
            </a:pPr>
            <a:r>
              <a:rPr lang="es-MX" sz="4800" dirty="0">
                <a:solidFill>
                  <a:srgbClr val="46895C"/>
                </a:solidFill>
              </a:rPr>
              <a:t>Lo que </a:t>
            </a:r>
            <a:r>
              <a:rPr sz="4800" spc="-5" dirty="0">
                <a:solidFill>
                  <a:srgbClr val="46895C"/>
                </a:solidFill>
              </a:rPr>
              <a:t>Kosher</a:t>
            </a:r>
            <a:r>
              <a:rPr lang="es-MX" sz="4800" spc="-5" dirty="0">
                <a:solidFill>
                  <a:srgbClr val="46895C"/>
                </a:solidFill>
              </a:rPr>
              <a:t> NO es.</a:t>
            </a:r>
            <a:endParaRPr sz="5050" dirty="0">
              <a:latin typeface="Arial Black"/>
              <a:cs typeface="Arial Black"/>
            </a:endParaRPr>
          </a:p>
        </p:txBody>
      </p:sp>
      <p:sp>
        <p:nvSpPr>
          <p:cNvPr id="5" name="object 5"/>
          <p:cNvSpPr/>
          <p:nvPr/>
        </p:nvSpPr>
        <p:spPr>
          <a:xfrm>
            <a:off x="1972055" y="1406652"/>
            <a:ext cx="1391920" cy="1391920"/>
          </a:xfrm>
          <a:custGeom>
            <a:avLst/>
            <a:gdLst/>
            <a:ahLst/>
            <a:cxnLst/>
            <a:rect l="l" t="t" r="r" b="b"/>
            <a:pathLst>
              <a:path w="1391920" h="1391920">
                <a:moveTo>
                  <a:pt x="337312" y="0"/>
                </a:moveTo>
                <a:lnTo>
                  <a:pt x="0" y="337312"/>
                </a:lnTo>
                <a:lnTo>
                  <a:pt x="358394" y="695706"/>
                </a:lnTo>
                <a:lnTo>
                  <a:pt x="0" y="1054100"/>
                </a:lnTo>
                <a:lnTo>
                  <a:pt x="337312" y="1391412"/>
                </a:lnTo>
                <a:lnTo>
                  <a:pt x="695706" y="1033018"/>
                </a:lnTo>
                <a:lnTo>
                  <a:pt x="1370330" y="1033018"/>
                </a:lnTo>
                <a:lnTo>
                  <a:pt x="1033018" y="695706"/>
                </a:lnTo>
                <a:lnTo>
                  <a:pt x="1370329" y="358394"/>
                </a:lnTo>
                <a:lnTo>
                  <a:pt x="695706" y="358394"/>
                </a:lnTo>
                <a:lnTo>
                  <a:pt x="337312" y="0"/>
                </a:lnTo>
                <a:close/>
              </a:path>
              <a:path w="1391920" h="1391920">
                <a:moveTo>
                  <a:pt x="1370330" y="1033018"/>
                </a:moveTo>
                <a:lnTo>
                  <a:pt x="695706" y="1033018"/>
                </a:lnTo>
                <a:lnTo>
                  <a:pt x="1054100" y="1391412"/>
                </a:lnTo>
                <a:lnTo>
                  <a:pt x="1391411" y="1054100"/>
                </a:lnTo>
                <a:lnTo>
                  <a:pt x="1370330" y="1033018"/>
                </a:lnTo>
                <a:close/>
              </a:path>
              <a:path w="1391920" h="1391920">
                <a:moveTo>
                  <a:pt x="1054100" y="0"/>
                </a:moveTo>
                <a:lnTo>
                  <a:pt x="695706" y="358394"/>
                </a:lnTo>
                <a:lnTo>
                  <a:pt x="1370329" y="358394"/>
                </a:lnTo>
                <a:lnTo>
                  <a:pt x="1391411" y="337312"/>
                </a:lnTo>
                <a:lnTo>
                  <a:pt x="1054100" y="0"/>
                </a:lnTo>
                <a:close/>
              </a:path>
            </a:pathLst>
          </a:custGeom>
          <a:solidFill>
            <a:srgbClr val="46895C"/>
          </a:solidFill>
        </p:spPr>
        <p:txBody>
          <a:bodyPr wrap="square" lIns="0" tIns="0" rIns="0" bIns="0" rtlCol="0"/>
          <a:lstStyle/>
          <a:p>
            <a:endParaRPr/>
          </a:p>
        </p:txBody>
      </p:sp>
      <p:sp>
        <p:nvSpPr>
          <p:cNvPr id="6" name="object 6"/>
          <p:cNvSpPr/>
          <p:nvPr/>
        </p:nvSpPr>
        <p:spPr>
          <a:xfrm>
            <a:off x="8287511" y="6056376"/>
            <a:ext cx="563879" cy="56083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9600" y="3931666"/>
            <a:ext cx="7924800" cy="659155"/>
          </a:xfrm>
          <a:prstGeom prst="rect">
            <a:avLst/>
          </a:prstGeom>
        </p:spPr>
        <p:txBody>
          <a:bodyPr vert="horz" wrap="square" lIns="0" tIns="12700" rIns="0" bIns="0" rtlCol="0">
            <a:spAutoFit/>
          </a:bodyPr>
          <a:lstStyle/>
          <a:p>
            <a:pPr marL="12700" marR="5080" indent="74295">
              <a:lnSpc>
                <a:spcPct val="100000"/>
              </a:lnSpc>
              <a:spcBef>
                <a:spcPts val="100"/>
              </a:spcBef>
            </a:pPr>
            <a:r>
              <a:rPr lang="es-MX" sz="2100" b="1" dirty="0">
                <a:solidFill>
                  <a:srgbClr val="777777"/>
                </a:solidFill>
                <a:latin typeface="Arial"/>
                <a:cs typeface="Arial"/>
              </a:rPr>
              <a:t>Para poder </a:t>
            </a:r>
            <a:r>
              <a:rPr sz="2100" b="1" spc="-5" dirty="0" err="1">
                <a:solidFill>
                  <a:srgbClr val="777777"/>
                </a:solidFill>
                <a:latin typeface="Arial"/>
                <a:cs typeface="Arial"/>
              </a:rPr>
              <a:t>certif</a:t>
            </a:r>
            <a:r>
              <a:rPr lang="es-MX" sz="2100" b="1" spc="-5" dirty="0" err="1">
                <a:solidFill>
                  <a:srgbClr val="777777"/>
                </a:solidFill>
                <a:latin typeface="Arial"/>
                <a:cs typeface="Arial"/>
              </a:rPr>
              <a:t>icar</a:t>
            </a:r>
            <a:r>
              <a:rPr lang="es-MX" sz="2100" b="1" spc="-5" dirty="0">
                <a:solidFill>
                  <a:srgbClr val="777777"/>
                </a:solidFill>
                <a:latin typeface="Arial"/>
                <a:cs typeface="Arial"/>
              </a:rPr>
              <a:t> cualquier </a:t>
            </a:r>
            <a:r>
              <a:rPr sz="2100" b="1" dirty="0" err="1">
                <a:solidFill>
                  <a:srgbClr val="777777"/>
                </a:solidFill>
                <a:latin typeface="Arial"/>
                <a:cs typeface="Arial"/>
              </a:rPr>
              <a:t>produc</a:t>
            </a:r>
            <a:r>
              <a:rPr lang="es-MX" sz="2100" b="1" dirty="0">
                <a:solidFill>
                  <a:srgbClr val="777777"/>
                </a:solidFill>
                <a:latin typeface="Arial"/>
                <a:cs typeface="Arial"/>
              </a:rPr>
              <a:t>c</a:t>
            </a:r>
            <a:r>
              <a:rPr sz="2100" b="1" dirty="0" err="1">
                <a:solidFill>
                  <a:srgbClr val="777777"/>
                </a:solidFill>
                <a:latin typeface="Arial"/>
                <a:cs typeface="Arial"/>
              </a:rPr>
              <a:t>i</a:t>
            </a:r>
            <a:r>
              <a:rPr lang="es-MX" sz="2100" b="1" dirty="0" err="1">
                <a:solidFill>
                  <a:srgbClr val="777777"/>
                </a:solidFill>
                <a:latin typeface="Arial"/>
                <a:cs typeface="Arial"/>
              </a:rPr>
              <a:t>ó</a:t>
            </a:r>
            <a:r>
              <a:rPr sz="2100" b="1" dirty="0">
                <a:solidFill>
                  <a:srgbClr val="777777"/>
                </a:solidFill>
                <a:latin typeface="Arial"/>
                <a:cs typeface="Arial"/>
              </a:rPr>
              <a:t>n</a:t>
            </a:r>
            <a:r>
              <a:rPr lang="es-MX" sz="2100" b="1" dirty="0">
                <a:solidFill>
                  <a:srgbClr val="777777"/>
                </a:solidFill>
                <a:latin typeface="Arial"/>
                <a:cs typeface="Arial"/>
              </a:rPr>
              <a:t> como K</a:t>
            </a:r>
            <a:r>
              <a:rPr sz="2100" b="1" spc="-5" dirty="0" err="1">
                <a:solidFill>
                  <a:srgbClr val="777777"/>
                </a:solidFill>
                <a:latin typeface="Arial"/>
                <a:cs typeface="Arial"/>
              </a:rPr>
              <a:t>osher</a:t>
            </a:r>
            <a:r>
              <a:rPr sz="2100" b="1" spc="-5" dirty="0">
                <a:solidFill>
                  <a:srgbClr val="777777"/>
                </a:solidFill>
                <a:latin typeface="Arial"/>
                <a:cs typeface="Arial"/>
              </a:rPr>
              <a:t>, </a:t>
            </a:r>
            <a:r>
              <a:rPr sz="2100" b="1" spc="-5" dirty="0" err="1">
                <a:solidFill>
                  <a:srgbClr val="777777"/>
                </a:solidFill>
                <a:latin typeface="Arial"/>
                <a:cs typeface="Arial"/>
              </a:rPr>
              <a:t>verif</a:t>
            </a:r>
            <a:r>
              <a:rPr lang="es-MX" sz="2100" b="1" spc="-5" dirty="0" err="1">
                <a:solidFill>
                  <a:srgbClr val="777777"/>
                </a:solidFill>
                <a:latin typeface="Arial"/>
                <a:cs typeface="Arial"/>
              </a:rPr>
              <a:t>icamos</a:t>
            </a:r>
            <a:r>
              <a:rPr lang="es-MX" sz="2100" b="1" spc="-5" dirty="0">
                <a:solidFill>
                  <a:srgbClr val="777777"/>
                </a:solidFill>
                <a:latin typeface="Arial"/>
                <a:cs typeface="Arial"/>
              </a:rPr>
              <a:t> y </a:t>
            </a:r>
            <a:r>
              <a:rPr sz="2100" b="1" dirty="0">
                <a:solidFill>
                  <a:srgbClr val="777777"/>
                </a:solidFill>
                <a:latin typeface="Arial"/>
                <a:cs typeface="Arial"/>
              </a:rPr>
              <a:t>monitor</a:t>
            </a:r>
            <a:r>
              <a:rPr lang="es-MX" sz="2100" b="1" dirty="0" err="1">
                <a:solidFill>
                  <a:srgbClr val="777777"/>
                </a:solidFill>
                <a:latin typeface="Arial"/>
                <a:cs typeface="Arial"/>
              </a:rPr>
              <a:t>eamos</a:t>
            </a:r>
            <a:r>
              <a:rPr sz="2100" b="1" spc="10" dirty="0">
                <a:solidFill>
                  <a:srgbClr val="185439"/>
                </a:solidFill>
                <a:latin typeface="Arial"/>
                <a:cs typeface="Arial"/>
              </a:rPr>
              <a:t> </a:t>
            </a:r>
            <a:r>
              <a:rPr lang="es-MX" sz="2100" b="1" spc="-5" dirty="0">
                <a:solidFill>
                  <a:srgbClr val="185439"/>
                </a:solidFill>
                <a:latin typeface="Arial"/>
                <a:cs typeface="Arial"/>
              </a:rPr>
              <a:t>dos componentes principales</a:t>
            </a:r>
            <a:r>
              <a:rPr sz="2100" b="1" spc="-5" dirty="0">
                <a:solidFill>
                  <a:srgbClr val="185439"/>
                </a:solidFill>
                <a:latin typeface="Arial"/>
                <a:cs typeface="Arial"/>
              </a:rPr>
              <a:t>:</a:t>
            </a:r>
            <a:endParaRPr sz="2100" dirty="0">
              <a:latin typeface="Arial"/>
              <a:cs typeface="Arial"/>
            </a:endParaRPr>
          </a:p>
        </p:txBody>
      </p:sp>
      <p:sp>
        <p:nvSpPr>
          <p:cNvPr id="3" name="object 3"/>
          <p:cNvSpPr txBox="1">
            <a:spLocks noGrp="1"/>
          </p:cNvSpPr>
          <p:nvPr>
            <p:ph type="ctrTitle"/>
          </p:nvPr>
        </p:nvSpPr>
        <p:spPr>
          <a:xfrm>
            <a:off x="381000" y="2209927"/>
            <a:ext cx="8610600" cy="1499706"/>
          </a:xfrm>
          <a:prstGeom prst="rect">
            <a:avLst/>
          </a:prstGeom>
        </p:spPr>
        <p:txBody>
          <a:bodyPr vert="horz" wrap="square" lIns="0" tIns="35560" rIns="0" bIns="0" rtlCol="0">
            <a:spAutoFit/>
          </a:bodyPr>
          <a:lstStyle/>
          <a:p>
            <a:pPr marL="13970" marR="5080" indent="1694814" algn="l">
              <a:lnSpc>
                <a:spcPts val="5770"/>
              </a:lnSpc>
              <a:spcBef>
                <a:spcPts val="280"/>
              </a:spcBef>
            </a:pPr>
            <a:r>
              <a:rPr lang="es-MX" spc="-5" dirty="0"/>
              <a:t>Entonces</a:t>
            </a:r>
            <a:r>
              <a:rPr spc="-5" dirty="0"/>
              <a:t>, </a:t>
            </a:r>
            <a:r>
              <a:rPr lang="en-US" spc="-5" dirty="0" err="1"/>
              <a:t>Que</a:t>
            </a:r>
            <a:r>
              <a:rPr lang="en-US" spc="-5" dirty="0"/>
              <a:t> e</a:t>
            </a:r>
            <a:r>
              <a:rPr dirty="0"/>
              <a:t>s</a:t>
            </a:r>
            <a:r>
              <a:rPr lang="es-MX" dirty="0"/>
              <a:t> la</a:t>
            </a:r>
            <a:r>
              <a:rPr dirty="0"/>
              <a:t> </a:t>
            </a:r>
            <a:r>
              <a:rPr lang="en-US" i="1" spc="-125" dirty="0" err="1"/>
              <a:t>Certificación</a:t>
            </a:r>
            <a:r>
              <a:rPr dirty="0"/>
              <a:t> </a:t>
            </a:r>
            <a:r>
              <a:rPr spc="-5" dirty="0"/>
              <a:t>Kosher</a:t>
            </a:r>
            <a:r>
              <a:rPr spc="-125" dirty="0"/>
              <a:t>?</a:t>
            </a:r>
            <a:endParaRPr sz="5050" dirty="0">
              <a:latin typeface="Arial Black"/>
              <a:cs typeface="Arial Black"/>
            </a:endParaRPr>
          </a:p>
        </p:txBody>
      </p:sp>
      <p:sp>
        <p:nvSpPr>
          <p:cNvPr id="4" name="object 4"/>
          <p:cNvSpPr/>
          <p:nvPr/>
        </p:nvSpPr>
        <p:spPr>
          <a:xfrm>
            <a:off x="4044696" y="568451"/>
            <a:ext cx="1054608" cy="104698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020204" y="4776495"/>
            <a:ext cx="2123795" cy="2081503"/>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2"/>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5212590" y="4327397"/>
            <a:ext cx="2902837" cy="1074012"/>
          </a:xfrm>
          <a:prstGeom prst="rect">
            <a:avLst/>
          </a:prstGeom>
        </p:spPr>
        <p:txBody>
          <a:bodyPr vert="horz" wrap="square" lIns="0" tIns="12065" rIns="0" bIns="0" rtlCol="0">
            <a:spAutoFit/>
          </a:bodyPr>
          <a:lstStyle/>
          <a:p>
            <a:pPr marL="12700" marR="5080" indent="31750" algn="ctr">
              <a:lnSpc>
                <a:spcPct val="100200"/>
              </a:lnSpc>
              <a:spcBef>
                <a:spcPts val="95"/>
              </a:spcBef>
            </a:pPr>
            <a:r>
              <a:rPr sz="2300" spc="-5" dirty="0">
                <a:solidFill>
                  <a:srgbClr val="46895C"/>
                </a:solidFill>
                <a:latin typeface="Arial Black"/>
                <a:cs typeface="Arial Black"/>
              </a:rPr>
              <a:t>Equip</a:t>
            </a:r>
            <a:r>
              <a:rPr lang="es-MX" sz="2300" spc="-5" dirty="0">
                <a:solidFill>
                  <a:srgbClr val="46895C"/>
                </a:solidFill>
                <a:latin typeface="Arial Black"/>
                <a:cs typeface="Arial Black"/>
              </a:rPr>
              <a:t>os Mantenidos como Kosher</a:t>
            </a:r>
            <a:endParaRPr sz="2300" dirty="0">
              <a:latin typeface="Arial Black"/>
              <a:cs typeface="Arial Black"/>
            </a:endParaRPr>
          </a:p>
        </p:txBody>
      </p:sp>
      <p:sp>
        <p:nvSpPr>
          <p:cNvPr id="4" name="object 4"/>
          <p:cNvSpPr txBox="1"/>
          <p:nvPr/>
        </p:nvSpPr>
        <p:spPr>
          <a:xfrm>
            <a:off x="914400" y="4327397"/>
            <a:ext cx="3017012" cy="732252"/>
          </a:xfrm>
          <a:prstGeom prst="rect">
            <a:avLst/>
          </a:prstGeom>
        </p:spPr>
        <p:txBody>
          <a:bodyPr vert="horz" wrap="square" lIns="0" tIns="11430" rIns="0" bIns="0" rtlCol="0">
            <a:spAutoFit/>
          </a:bodyPr>
          <a:lstStyle/>
          <a:p>
            <a:pPr marL="12700" marR="5080" indent="340995" algn="ctr">
              <a:lnSpc>
                <a:spcPct val="100400"/>
              </a:lnSpc>
              <a:spcBef>
                <a:spcPts val="90"/>
              </a:spcBef>
            </a:pPr>
            <a:r>
              <a:rPr lang="en-US" sz="2300" spc="-5" dirty="0" err="1">
                <a:solidFill>
                  <a:srgbClr val="46895C"/>
                </a:solidFill>
                <a:latin typeface="Arial Black"/>
                <a:cs typeface="Arial Black"/>
              </a:rPr>
              <a:t>Ingredientes</a:t>
            </a:r>
            <a:endParaRPr lang="en-US" sz="2300" spc="-5" dirty="0">
              <a:solidFill>
                <a:srgbClr val="46895C"/>
              </a:solidFill>
              <a:latin typeface="Arial Black"/>
              <a:cs typeface="Arial Black"/>
            </a:endParaRPr>
          </a:p>
          <a:p>
            <a:pPr marL="12700" marR="5080" indent="340995" algn="ctr">
              <a:lnSpc>
                <a:spcPct val="100400"/>
              </a:lnSpc>
              <a:spcBef>
                <a:spcPts val="90"/>
              </a:spcBef>
            </a:pPr>
            <a:r>
              <a:rPr sz="2300" dirty="0">
                <a:solidFill>
                  <a:srgbClr val="46895C"/>
                </a:solidFill>
                <a:latin typeface="Arial Black"/>
                <a:cs typeface="Arial Black"/>
              </a:rPr>
              <a:t>Kosher</a:t>
            </a:r>
            <a:endParaRPr sz="2300" dirty="0">
              <a:latin typeface="Arial Black"/>
              <a:cs typeface="Arial Black"/>
            </a:endParaRPr>
          </a:p>
        </p:txBody>
      </p:sp>
      <p:sp>
        <p:nvSpPr>
          <p:cNvPr id="5" name="object 5"/>
          <p:cNvSpPr/>
          <p:nvPr/>
        </p:nvSpPr>
        <p:spPr>
          <a:xfrm>
            <a:off x="5056632" y="1112519"/>
            <a:ext cx="3020567" cy="302209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5018532" y="1074419"/>
            <a:ext cx="3096895" cy="3098800"/>
          </a:xfrm>
          <a:custGeom>
            <a:avLst/>
            <a:gdLst/>
            <a:ahLst/>
            <a:cxnLst/>
            <a:rect l="l" t="t" r="r" b="b"/>
            <a:pathLst>
              <a:path w="3096895" h="3098800">
                <a:moveTo>
                  <a:pt x="1548638" y="0"/>
                </a:moveTo>
                <a:lnTo>
                  <a:pt x="1628393" y="2031"/>
                </a:lnTo>
                <a:lnTo>
                  <a:pt x="1706879" y="8127"/>
                </a:lnTo>
                <a:lnTo>
                  <a:pt x="1784476" y="17906"/>
                </a:lnTo>
                <a:lnTo>
                  <a:pt x="1860676" y="31368"/>
                </a:lnTo>
                <a:lnTo>
                  <a:pt x="1935479" y="48767"/>
                </a:lnTo>
                <a:lnTo>
                  <a:pt x="2009139" y="69595"/>
                </a:lnTo>
                <a:lnTo>
                  <a:pt x="2081275" y="93979"/>
                </a:lnTo>
                <a:lnTo>
                  <a:pt x="2151252" y="121665"/>
                </a:lnTo>
                <a:lnTo>
                  <a:pt x="2220087" y="153034"/>
                </a:lnTo>
                <a:lnTo>
                  <a:pt x="2286635" y="187197"/>
                </a:lnTo>
                <a:lnTo>
                  <a:pt x="2351404" y="224154"/>
                </a:lnTo>
                <a:lnTo>
                  <a:pt x="2414523" y="264540"/>
                </a:lnTo>
                <a:lnTo>
                  <a:pt x="2475229" y="308101"/>
                </a:lnTo>
                <a:lnTo>
                  <a:pt x="2533649" y="353949"/>
                </a:lnTo>
                <a:lnTo>
                  <a:pt x="2589784" y="402335"/>
                </a:lnTo>
                <a:lnTo>
                  <a:pt x="2643632" y="453770"/>
                </a:lnTo>
                <a:lnTo>
                  <a:pt x="2694813" y="507872"/>
                </a:lnTo>
                <a:lnTo>
                  <a:pt x="2743199" y="564006"/>
                </a:lnTo>
                <a:lnTo>
                  <a:pt x="2789173" y="622553"/>
                </a:lnTo>
                <a:lnTo>
                  <a:pt x="2832353" y="683132"/>
                </a:lnTo>
                <a:lnTo>
                  <a:pt x="2872613" y="745743"/>
                </a:lnTo>
                <a:lnTo>
                  <a:pt x="2910077" y="810894"/>
                </a:lnTo>
                <a:lnTo>
                  <a:pt x="2944241" y="877696"/>
                </a:lnTo>
                <a:lnTo>
                  <a:pt x="2975228" y="946403"/>
                </a:lnTo>
                <a:lnTo>
                  <a:pt x="3002788" y="1016762"/>
                </a:lnTo>
                <a:lnTo>
                  <a:pt x="3027298" y="1088389"/>
                </a:lnTo>
                <a:lnTo>
                  <a:pt x="3047999" y="1162050"/>
                </a:lnTo>
                <a:lnTo>
                  <a:pt x="3065525" y="1236979"/>
                </a:lnTo>
                <a:lnTo>
                  <a:pt x="3078988" y="1313560"/>
                </a:lnTo>
                <a:lnTo>
                  <a:pt x="3088640" y="1390777"/>
                </a:lnTo>
                <a:lnTo>
                  <a:pt x="3094736" y="1469643"/>
                </a:lnTo>
                <a:lnTo>
                  <a:pt x="3096767" y="1549400"/>
                </a:lnTo>
                <a:lnTo>
                  <a:pt x="3094736" y="1629155"/>
                </a:lnTo>
                <a:lnTo>
                  <a:pt x="3088640" y="1707641"/>
                </a:lnTo>
                <a:lnTo>
                  <a:pt x="3078988" y="1785239"/>
                </a:lnTo>
                <a:lnTo>
                  <a:pt x="3065525" y="1861439"/>
                </a:lnTo>
                <a:lnTo>
                  <a:pt x="3047999" y="1936750"/>
                </a:lnTo>
                <a:lnTo>
                  <a:pt x="3027298" y="2010028"/>
                </a:lnTo>
                <a:lnTo>
                  <a:pt x="3002788" y="2082038"/>
                </a:lnTo>
                <a:lnTo>
                  <a:pt x="2975228" y="2152395"/>
                </a:lnTo>
                <a:lnTo>
                  <a:pt x="2944241" y="2221103"/>
                </a:lnTo>
                <a:lnTo>
                  <a:pt x="2910077" y="2287904"/>
                </a:lnTo>
                <a:lnTo>
                  <a:pt x="2872613" y="2352675"/>
                </a:lnTo>
                <a:lnTo>
                  <a:pt x="2832353" y="2415666"/>
                </a:lnTo>
                <a:lnTo>
                  <a:pt x="2789173" y="2476245"/>
                </a:lnTo>
                <a:lnTo>
                  <a:pt x="2743199" y="2534792"/>
                </a:lnTo>
                <a:lnTo>
                  <a:pt x="2694813" y="2591054"/>
                </a:lnTo>
                <a:lnTo>
                  <a:pt x="2643504" y="2644774"/>
                </a:lnTo>
                <a:lnTo>
                  <a:pt x="2589911" y="2695955"/>
                </a:lnTo>
                <a:lnTo>
                  <a:pt x="2533776" y="2744850"/>
                </a:lnTo>
                <a:lnTo>
                  <a:pt x="2475102" y="2790824"/>
                </a:lnTo>
                <a:lnTo>
                  <a:pt x="2414523" y="2833878"/>
                </a:lnTo>
                <a:lnTo>
                  <a:pt x="2351404" y="2874263"/>
                </a:lnTo>
                <a:lnTo>
                  <a:pt x="2286762" y="2911221"/>
                </a:lnTo>
                <a:lnTo>
                  <a:pt x="2220087" y="2945765"/>
                </a:lnTo>
                <a:lnTo>
                  <a:pt x="2151252" y="2976753"/>
                </a:lnTo>
                <a:lnTo>
                  <a:pt x="2081275" y="3004438"/>
                </a:lnTo>
                <a:lnTo>
                  <a:pt x="2009139" y="3028822"/>
                </a:lnTo>
                <a:lnTo>
                  <a:pt x="1935479" y="3049650"/>
                </a:lnTo>
                <a:lnTo>
                  <a:pt x="1860676" y="3066668"/>
                </a:lnTo>
                <a:lnTo>
                  <a:pt x="1784603" y="3080511"/>
                </a:lnTo>
                <a:lnTo>
                  <a:pt x="1706879" y="3090291"/>
                </a:lnTo>
                <a:lnTo>
                  <a:pt x="1628393" y="3096386"/>
                </a:lnTo>
                <a:lnTo>
                  <a:pt x="1548638" y="3098418"/>
                </a:lnTo>
                <a:lnTo>
                  <a:pt x="1468881" y="3096386"/>
                </a:lnTo>
                <a:lnTo>
                  <a:pt x="1390395" y="3090291"/>
                </a:lnTo>
                <a:lnTo>
                  <a:pt x="1312671" y="3080511"/>
                </a:lnTo>
                <a:lnTo>
                  <a:pt x="1236598" y="3067049"/>
                </a:lnTo>
                <a:lnTo>
                  <a:pt x="1161668" y="3049523"/>
                </a:lnTo>
                <a:lnTo>
                  <a:pt x="1088008" y="3028822"/>
                </a:lnTo>
                <a:lnTo>
                  <a:pt x="1016000" y="3004438"/>
                </a:lnTo>
                <a:lnTo>
                  <a:pt x="946022" y="2976753"/>
                </a:lnTo>
                <a:lnTo>
                  <a:pt x="877315" y="2945765"/>
                </a:lnTo>
                <a:lnTo>
                  <a:pt x="810513" y="2911602"/>
                </a:lnTo>
                <a:lnTo>
                  <a:pt x="745363" y="2874136"/>
                </a:lnTo>
                <a:lnTo>
                  <a:pt x="682751" y="2833878"/>
                </a:lnTo>
                <a:lnTo>
                  <a:pt x="622045" y="2790824"/>
                </a:lnTo>
                <a:lnTo>
                  <a:pt x="563498" y="2744850"/>
                </a:lnTo>
                <a:lnTo>
                  <a:pt x="507364" y="2695955"/>
                </a:lnTo>
                <a:lnTo>
                  <a:pt x="453643" y="2644774"/>
                </a:lnTo>
                <a:lnTo>
                  <a:pt x="402463" y="2591054"/>
                </a:lnTo>
                <a:lnTo>
                  <a:pt x="353567" y="2534919"/>
                </a:lnTo>
                <a:lnTo>
                  <a:pt x="307593" y="2476245"/>
                </a:lnTo>
                <a:lnTo>
                  <a:pt x="264413" y="2415666"/>
                </a:lnTo>
                <a:lnTo>
                  <a:pt x="224281" y="2352675"/>
                </a:lnTo>
                <a:lnTo>
                  <a:pt x="186816" y="2287904"/>
                </a:lnTo>
                <a:lnTo>
                  <a:pt x="152526" y="2221103"/>
                </a:lnTo>
                <a:lnTo>
                  <a:pt x="121665" y="2152395"/>
                </a:lnTo>
                <a:lnTo>
                  <a:pt x="93979" y="2082038"/>
                </a:lnTo>
                <a:lnTo>
                  <a:pt x="69595" y="2009902"/>
                </a:lnTo>
                <a:lnTo>
                  <a:pt x="48767" y="1936368"/>
                </a:lnTo>
                <a:lnTo>
                  <a:pt x="31368" y="1861439"/>
                </a:lnTo>
                <a:lnTo>
                  <a:pt x="17906" y="1785239"/>
                </a:lnTo>
                <a:lnTo>
                  <a:pt x="8127" y="1707641"/>
                </a:lnTo>
                <a:lnTo>
                  <a:pt x="2031" y="1629155"/>
                </a:lnTo>
                <a:lnTo>
                  <a:pt x="0" y="1549400"/>
                </a:lnTo>
                <a:lnTo>
                  <a:pt x="2031" y="1469643"/>
                </a:lnTo>
                <a:lnTo>
                  <a:pt x="8127" y="1391157"/>
                </a:lnTo>
                <a:lnTo>
                  <a:pt x="17906" y="1313560"/>
                </a:lnTo>
                <a:lnTo>
                  <a:pt x="31368" y="1237360"/>
                </a:lnTo>
                <a:lnTo>
                  <a:pt x="48767" y="1162050"/>
                </a:lnTo>
                <a:lnTo>
                  <a:pt x="69595" y="1088770"/>
                </a:lnTo>
                <a:lnTo>
                  <a:pt x="93979" y="1016762"/>
                </a:lnTo>
                <a:lnTo>
                  <a:pt x="121665" y="946403"/>
                </a:lnTo>
                <a:lnTo>
                  <a:pt x="152526" y="877696"/>
                </a:lnTo>
                <a:lnTo>
                  <a:pt x="186816" y="810894"/>
                </a:lnTo>
                <a:lnTo>
                  <a:pt x="224281" y="745743"/>
                </a:lnTo>
                <a:lnTo>
                  <a:pt x="264540" y="683132"/>
                </a:lnTo>
                <a:lnTo>
                  <a:pt x="307593" y="622553"/>
                </a:lnTo>
                <a:lnTo>
                  <a:pt x="353567" y="563879"/>
                </a:lnTo>
                <a:lnTo>
                  <a:pt x="402335" y="507745"/>
                </a:lnTo>
                <a:lnTo>
                  <a:pt x="453643" y="453770"/>
                </a:lnTo>
                <a:lnTo>
                  <a:pt x="507364" y="402335"/>
                </a:lnTo>
                <a:lnTo>
                  <a:pt x="563498" y="353949"/>
                </a:lnTo>
                <a:lnTo>
                  <a:pt x="622045" y="307720"/>
                </a:lnTo>
                <a:lnTo>
                  <a:pt x="682751" y="264540"/>
                </a:lnTo>
                <a:lnTo>
                  <a:pt x="745489" y="224154"/>
                </a:lnTo>
                <a:lnTo>
                  <a:pt x="810513" y="187197"/>
                </a:lnTo>
                <a:lnTo>
                  <a:pt x="877188" y="152653"/>
                </a:lnTo>
                <a:lnTo>
                  <a:pt x="946022" y="121665"/>
                </a:lnTo>
                <a:lnTo>
                  <a:pt x="1016000" y="93979"/>
                </a:lnTo>
                <a:lnTo>
                  <a:pt x="1088008" y="69595"/>
                </a:lnTo>
                <a:lnTo>
                  <a:pt x="1161668" y="48767"/>
                </a:lnTo>
                <a:lnTo>
                  <a:pt x="1236598" y="31368"/>
                </a:lnTo>
                <a:lnTo>
                  <a:pt x="1312671" y="17906"/>
                </a:lnTo>
                <a:lnTo>
                  <a:pt x="1390395" y="7746"/>
                </a:lnTo>
                <a:lnTo>
                  <a:pt x="1469008" y="2031"/>
                </a:lnTo>
                <a:lnTo>
                  <a:pt x="1548638" y="0"/>
                </a:lnTo>
                <a:close/>
              </a:path>
            </a:pathLst>
          </a:custGeom>
          <a:ln w="76200">
            <a:solidFill>
              <a:srgbClr val="46895C"/>
            </a:solidFill>
          </a:ln>
        </p:spPr>
        <p:txBody>
          <a:bodyPr wrap="square" lIns="0" tIns="0" rIns="0" bIns="0" rtlCol="0"/>
          <a:lstStyle/>
          <a:p>
            <a:endParaRPr/>
          </a:p>
        </p:txBody>
      </p:sp>
      <p:sp>
        <p:nvSpPr>
          <p:cNvPr id="7" name="object 7"/>
          <p:cNvSpPr/>
          <p:nvPr/>
        </p:nvSpPr>
        <p:spPr>
          <a:xfrm>
            <a:off x="1060703" y="1112519"/>
            <a:ext cx="3022092" cy="3022091"/>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022591" y="1074419"/>
            <a:ext cx="3098800" cy="3098800"/>
          </a:xfrm>
          <a:custGeom>
            <a:avLst/>
            <a:gdLst/>
            <a:ahLst/>
            <a:cxnLst/>
            <a:rect l="l" t="t" r="r" b="b"/>
            <a:pathLst>
              <a:path w="3098800" h="3098800">
                <a:moveTo>
                  <a:pt x="1549412" y="0"/>
                </a:moveTo>
                <a:lnTo>
                  <a:pt x="1629168" y="2031"/>
                </a:lnTo>
                <a:lnTo>
                  <a:pt x="1707654" y="8127"/>
                </a:lnTo>
                <a:lnTo>
                  <a:pt x="1785251" y="17906"/>
                </a:lnTo>
                <a:lnTo>
                  <a:pt x="1861451" y="31368"/>
                </a:lnTo>
                <a:lnTo>
                  <a:pt x="1936762" y="48767"/>
                </a:lnTo>
                <a:lnTo>
                  <a:pt x="2010041" y="69595"/>
                </a:lnTo>
                <a:lnTo>
                  <a:pt x="2082050" y="93979"/>
                </a:lnTo>
                <a:lnTo>
                  <a:pt x="2152408" y="121665"/>
                </a:lnTo>
                <a:lnTo>
                  <a:pt x="2221242" y="153034"/>
                </a:lnTo>
                <a:lnTo>
                  <a:pt x="2287917" y="187197"/>
                </a:lnTo>
                <a:lnTo>
                  <a:pt x="2352560" y="224154"/>
                </a:lnTo>
                <a:lnTo>
                  <a:pt x="2415679" y="264540"/>
                </a:lnTo>
                <a:lnTo>
                  <a:pt x="2476385" y="308101"/>
                </a:lnTo>
                <a:lnTo>
                  <a:pt x="2534805" y="353949"/>
                </a:lnTo>
                <a:lnTo>
                  <a:pt x="2591066" y="402335"/>
                </a:lnTo>
                <a:lnTo>
                  <a:pt x="2644787" y="453770"/>
                </a:lnTo>
                <a:lnTo>
                  <a:pt x="2695968" y="507745"/>
                </a:lnTo>
                <a:lnTo>
                  <a:pt x="2744863" y="563879"/>
                </a:lnTo>
                <a:lnTo>
                  <a:pt x="2790837" y="622553"/>
                </a:lnTo>
                <a:lnTo>
                  <a:pt x="2833890" y="683132"/>
                </a:lnTo>
                <a:lnTo>
                  <a:pt x="2874276" y="745870"/>
                </a:lnTo>
                <a:lnTo>
                  <a:pt x="2911233" y="810894"/>
                </a:lnTo>
                <a:lnTo>
                  <a:pt x="2945777" y="877569"/>
                </a:lnTo>
                <a:lnTo>
                  <a:pt x="2976765" y="946403"/>
                </a:lnTo>
                <a:lnTo>
                  <a:pt x="3004451" y="1016762"/>
                </a:lnTo>
                <a:lnTo>
                  <a:pt x="3028835" y="1088389"/>
                </a:lnTo>
                <a:lnTo>
                  <a:pt x="3049663" y="1162177"/>
                </a:lnTo>
                <a:lnTo>
                  <a:pt x="3066681" y="1236979"/>
                </a:lnTo>
                <a:lnTo>
                  <a:pt x="3080524" y="1313433"/>
                </a:lnTo>
                <a:lnTo>
                  <a:pt x="3090303" y="1390777"/>
                </a:lnTo>
                <a:lnTo>
                  <a:pt x="3096399" y="1469643"/>
                </a:lnTo>
                <a:lnTo>
                  <a:pt x="3098431" y="1549400"/>
                </a:lnTo>
                <a:lnTo>
                  <a:pt x="3096399" y="1629155"/>
                </a:lnTo>
                <a:lnTo>
                  <a:pt x="3090303" y="1707641"/>
                </a:lnTo>
                <a:lnTo>
                  <a:pt x="3080524" y="1785239"/>
                </a:lnTo>
                <a:lnTo>
                  <a:pt x="3067062" y="1861439"/>
                </a:lnTo>
                <a:lnTo>
                  <a:pt x="3049536" y="1936750"/>
                </a:lnTo>
                <a:lnTo>
                  <a:pt x="3028835" y="2010028"/>
                </a:lnTo>
                <a:lnTo>
                  <a:pt x="3004451" y="2082038"/>
                </a:lnTo>
                <a:lnTo>
                  <a:pt x="2976765" y="2152395"/>
                </a:lnTo>
                <a:lnTo>
                  <a:pt x="2945777" y="2221103"/>
                </a:lnTo>
                <a:lnTo>
                  <a:pt x="2911614" y="2287904"/>
                </a:lnTo>
                <a:lnTo>
                  <a:pt x="2874149" y="2352675"/>
                </a:lnTo>
                <a:lnTo>
                  <a:pt x="2833890" y="2415666"/>
                </a:lnTo>
                <a:lnTo>
                  <a:pt x="2790837" y="2476245"/>
                </a:lnTo>
                <a:lnTo>
                  <a:pt x="2744863" y="2534919"/>
                </a:lnTo>
                <a:lnTo>
                  <a:pt x="2695968" y="2591054"/>
                </a:lnTo>
                <a:lnTo>
                  <a:pt x="2644787" y="2644774"/>
                </a:lnTo>
                <a:lnTo>
                  <a:pt x="2591066" y="2695955"/>
                </a:lnTo>
                <a:lnTo>
                  <a:pt x="2534932" y="2744850"/>
                </a:lnTo>
                <a:lnTo>
                  <a:pt x="2476258" y="2790824"/>
                </a:lnTo>
                <a:lnTo>
                  <a:pt x="2415679" y="2833878"/>
                </a:lnTo>
                <a:lnTo>
                  <a:pt x="2352560" y="2874263"/>
                </a:lnTo>
                <a:lnTo>
                  <a:pt x="2287917" y="2911221"/>
                </a:lnTo>
                <a:lnTo>
                  <a:pt x="2221242" y="2945765"/>
                </a:lnTo>
                <a:lnTo>
                  <a:pt x="2152408" y="2976753"/>
                </a:lnTo>
                <a:lnTo>
                  <a:pt x="2082050" y="3004438"/>
                </a:lnTo>
                <a:lnTo>
                  <a:pt x="2009914" y="3028822"/>
                </a:lnTo>
                <a:lnTo>
                  <a:pt x="1936254" y="3049650"/>
                </a:lnTo>
                <a:lnTo>
                  <a:pt x="1861451" y="3066668"/>
                </a:lnTo>
                <a:lnTo>
                  <a:pt x="1785378" y="3080511"/>
                </a:lnTo>
                <a:lnTo>
                  <a:pt x="1707654" y="3090291"/>
                </a:lnTo>
                <a:lnTo>
                  <a:pt x="1629168" y="3096386"/>
                </a:lnTo>
                <a:lnTo>
                  <a:pt x="1549412" y="3098418"/>
                </a:lnTo>
                <a:lnTo>
                  <a:pt x="1469656" y="3096386"/>
                </a:lnTo>
                <a:lnTo>
                  <a:pt x="1391170" y="3090291"/>
                </a:lnTo>
                <a:lnTo>
                  <a:pt x="1313573" y="3080511"/>
                </a:lnTo>
                <a:lnTo>
                  <a:pt x="1237373" y="3067049"/>
                </a:lnTo>
                <a:lnTo>
                  <a:pt x="1162062" y="3049523"/>
                </a:lnTo>
                <a:lnTo>
                  <a:pt x="1088783" y="3028822"/>
                </a:lnTo>
                <a:lnTo>
                  <a:pt x="1016774" y="3004438"/>
                </a:lnTo>
                <a:lnTo>
                  <a:pt x="946416" y="2976753"/>
                </a:lnTo>
                <a:lnTo>
                  <a:pt x="877709" y="2945765"/>
                </a:lnTo>
                <a:lnTo>
                  <a:pt x="810907" y="2911602"/>
                </a:lnTo>
                <a:lnTo>
                  <a:pt x="745756" y="2874136"/>
                </a:lnTo>
                <a:lnTo>
                  <a:pt x="683145" y="2833878"/>
                </a:lnTo>
                <a:lnTo>
                  <a:pt x="622566" y="2790824"/>
                </a:lnTo>
                <a:lnTo>
                  <a:pt x="563892" y="2744850"/>
                </a:lnTo>
                <a:lnTo>
                  <a:pt x="507758" y="2695955"/>
                </a:lnTo>
                <a:lnTo>
                  <a:pt x="453783" y="2644774"/>
                </a:lnTo>
                <a:lnTo>
                  <a:pt x="402348" y="2591054"/>
                </a:lnTo>
                <a:lnTo>
                  <a:pt x="353961" y="2534919"/>
                </a:lnTo>
                <a:lnTo>
                  <a:pt x="307733" y="2476372"/>
                </a:lnTo>
                <a:lnTo>
                  <a:pt x="264426" y="2415666"/>
                </a:lnTo>
                <a:lnTo>
                  <a:pt x="224180" y="2352547"/>
                </a:lnTo>
                <a:lnTo>
                  <a:pt x="187210" y="2287904"/>
                </a:lnTo>
                <a:lnTo>
                  <a:pt x="152628" y="2221229"/>
                </a:lnTo>
                <a:lnTo>
                  <a:pt x="121653" y="2152395"/>
                </a:lnTo>
                <a:lnTo>
                  <a:pt x="94005" y="2082038"/>
                </a:lnTo>
                <a:lnTo>
                  <a:pt x="69570" y="2009902"/>
                </a:lnTo>
                <a:lnTo>
                  <a:pt x="48831" y="1936368"/>
                </a:lnTo>
                <a:lnTo>
                  <a:pt x="31330" y="1861439"/>
                </a:lnTo>
                <a:lnTo>
                  <a:pt x="17906" y="1785365"/>
                </a:lnTo>
                <a:lnTo>
                  <a:pt x="7734" y="1707641"/>
                </a:lnTo>
                <a:lnTo>
                  <a:pt x="2031" y="1629028"/>
                </a:lnTo>
                <a:lnTo>
                  <a:pt x="0" y="1549400"/>
                </a:lnTo>
                <a:lnTo>
                  <a:pt x="2031" y="1469643"/>
                </a:lnTo>
                <a:lnTo>
                  <a:pt x="8140" y="1391157"/>
                </a:lnTo>
                <a:lnTo>
                  <a:pt x="17894" y="1313560"/>
                </a:lnTo>
                <a:lnTo>
                  <a:pt x="31330" y="1237360"/>
                </a:lnTo>
                <a:lnTo>
                  <a:pt x="48831" y="1162050"/>
                </a:lnTo>
                <a:lnTo>
                  <a:pt x="69583" y="1088770"/>
                </a:lnTo>
                <a:lnTo>
                  <a:pt x="94005" y="1016762"/>
                </a:lnTo>
                <a:lnTo>
                  <a:pt x="121691" y="946403"/>
                </a:lnTo>
                <a:lnTo>
                  <a:pt x="153034" y="877569"/>
                </a:lnTo>
                <a:lnTo>
                  <a:pt x="187147" y="811021"/>
                </a:lnTo>
                <a:lnTo>
                  <a:pt x="224180" y="745870"/>
                </a:lnTo>
                <a:lnTo>
                  <a:pt x="264553" y="683005"/>
                </a:lnTo>
                <a:lnTo>
                  <a:pt x="308114" y="622426"/>
                </a:lnTo>
                <a:lnTo>
                  <a:pt x="353961" y="564006"/>
                </a:lnTo>
                <a:lnTo>
                  <a:pt x="402348" y="507872"/>
                </a:lnTo>
                <a:lnTo>
                  <a:pt x="453656" y="453643"/>
                </a:lnTo>
                <a:lnTo>
                  <a:pt x="507885" y="402335"/>
                </a:lnTo>
                <a:lnTo>
                  <a:pt x="563892" y="353949"/>
                </a:lnTo>
                <a:lnTo>
                  <a:pt x="622439" y="307720"/>
                </a:lnTo>
                <a:lnTo>
                  <a:pt x="683145" y="264540"/>
                </a:lnTo>
                <a:lnTo>
                  <a:pt x="745883" y="224154"/>
                </a:lnTo>
                <a:lnTo>
                  <a:pt x="810907" y="187197"/>
                </a:lnTo>
                <a:lnTo>
                  <a:pt x="877582" y="152653"/>
                </a:lnTo>
                <a:lnTo>
                  <a:pt x="946416" y="121665"/>
                </a:lnTo>
                <a:lnTo>
                  <a:pt x="1016774" y="93979"/>
                </a:lnTo>
                <a:lnTo>
                  <a:pt x="1088402" y="69595"/>
                </a:lnTo>
                <a:lnTo>
                  <a:pt x="1162062" y="48767"/>
                </a:lnTo>
                <a:lnTo>
                  <a:pt x="1236992" y="31368"/>
                </a:lnTo>
                <a:lnTo>
                  <a:pt x="1313446" y="17906"/>
                </a:lnTo>
                <a:lnTo>
                  <a:pt x="1390789" y="7746"/>
                </a:lnTo>
                <a:lnTo>
                  <a:pt x="1469783" y="2031"/>
                </a:lnTo>
                <a:lnTo>
                  <a:pt x="1549412" y="0"/>
                </a:lnTo>
                <a:close/>
              </a:path>
            </a:pathLst>
          </a:custGeom>
          <a:ln w="76200">
            <a:solidFill>
              <a:srgbClr val="46895C"/>
            </a:solidFill>
          </a:ln>
        </p:spPr>
        <p:txBody>
          <a:bodyPr wrap="square" lIns="0" tIns="0" rIns="0" bIns="0" rtlCol="0"/>
          <a:lstStyle/>
          <a:p>
            <a:endParaRPr/>
          </a:p>
        </p:txBody>
      </p:sp>
      <p:sp>
        <p:nvSpPr>
          <p:cNvPr id="9" name="object 9"/>
          <p:cNvSpPr/>
          <p:nvPr/>
        </p:nvSpPr>
        <p:spPr>
          <a:xfrm>
            <a:off x="7020204" y="4776495"/>
            <a:ext cx="2123795" cy="2081503"/>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71237"/>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941832" y="4794503"/>
            <a:ext cx="7412990" cy="1196340"/>
          </a:xfrm>
          <a:custGeom>
            <a:avLst/>
            <a:gdLst/>
            <a:ahLst/>
            <a:cxnLst/>
            <a:rect l="l" t="t" r="r" b="b"/>
            <a:pathLst>
              <a:path w="7412990" h="1196339">
                <a:moveTo>
                  <a:pt x="7412736" y="0"/>
                </a:moveTo>
                <a:lnTo>
                  <a:pt x="199390" y="0"/>
                </a:lnTo>
                <a:lnTo>
                  <a:pt x="153671" y="5266"/>
                </a:lnTo>
                <a:lnTo>
                  <a:pt x="111702" y="20268"/>
                </a:lnTo>
                <a:lnTo>
                  <a:pt x="74681" y="43807"/>
                </a:lnTo>
                <a:lnTo>
                  <a:pt x="43803" y="74686"/>
                </a:lnTo>
                <a:lnTo>
                  <a:pt x="20265" y="111708"/>
                </a:lnTo>
                <a:lnTo>
                  <a:pt x="5265" y="153675"/>
                </a:lnTo>
                <a:lnTo>
                  <a:pt x="0" y="199390"/>
                </a:lnTo>
                <a:lnTo>
                  <a:pt x="0" y="1196340"/>
                </a:lnTo>
                <a:lnTo>
                  <a:pt x="7213346" y="1196340"/>
                </a:lnTo>
                <a:lnTo>
                  <a:pt x="7259060" y="1191074"/>
                </a:lnTo>
                <a:lnTo>
                  <a:pt x="7301027" y="1176074"/>
                </a:lnTo>
                <a:lnTo>
                  <a:pt x="7338049" y="1152536"/>
                </a:lnTo>
                <a:lnTo>
                  <a:pt x="7368928" y="1121658"/>
                </a:lnTo>
                <a:lnTo>
                  <a:pt x="7392467" y="1084637"/>
                </a:lnTo>
                <a:lnTo>
                  <a:pt x="7407469" y="1042668"/>
                </a:lnTo>
                <a:lnTo>
                  <a:pt x="7412736" y="996950"/>
                </a:lnTo>
                <a:lnTo>
                  <a:pt x="7412736" y="0"/>
                </a:lnTo>
                <a:close/>
              </a:path>
            </a:pathLst>
          </a:custGeom>
          <a:solidFill>
            <a:srgbClr val="46895C"/>
          </a:solidFill>
        </p:spPr>
        <p:txBody>
          <a:bodyPr wrap="square" lIns="0" tIns="0" rIns="0" bIns="0" rtlCol="0"/>
          <a:lstStyle/>
          <a:p>
            <a:endParaRPr/>
          </a:p>
        </p:txBody>
      </p:sp>
      <p:sp>
        <p:nvSpPr>
          <p:cNvPr id="4" name="object 4"/>
          <p:cNvSpPr txBox="1">
            <a:spLocks noGrp="1"/>
          </p:cNvSpPr>
          <p:nvPr>
            <p:ph type="title"/>
          </p:nvPr>
        </p:nvSpPr>
        <p:spPr>
          <a:xfrm>
            <a:off x="621334" y="578994"/>
            <a:ext cx="7303465" cy="1339469"/>
          </a:xfrm>
          <a:prstGeom prst="rect">
            <a:avLst/>
          </a:prstGeom>
        </p:spPr>
        <p:txBody>
          <a:bodyPr vert="horz" wrap="square" lIns="0" tIns="153035" rIns="0" bIns="0" rtlCol="0">
            <a:spAutoFit/>
          </a:bodyPr>
          <a:lstStyle/>
          <a:p>
            <a:pPr marL="12700">
              <a:lnSpc>
                <a:spcPct val="100000"/>
              </a:lnSpc>
              <a:spcBef>
                <a:spcPts val="1205"/>
              </a:spcBef>
            </a:pPr>
            <a:r>
              <a:rPr lang="en-US" sz="4800" spc="-5" dirty="0" err="1">
                <a:solidFill>
                  <a:srgbClr val="46895C"/>
                </a:solidFill>
              </a:rPr>
              <a:t>Ingredientes</a:t>
            </a:r>
            <a:r>
              <a:rPr lang="en-US" sz="4800" spc="-5" dirty="0">
                <a:solidFill>
                  <a:srgbClr val="46895C"/>
                </a:solidFill>
              </a:rPr>
              <a:t> </a:t>
            </a:r>
            <a:r>
              <a:rPr sz="4800" spc="-5" dirty="0">
                <a:solidFill>
                  <a:srgbClr val="46895C"/>
                </a:solidFill>
              </a:rPr>
              <a:t>Kosher</a:t>
            </a:r>
            <a:endParaRPr sz="4800" dirty="0"/>
          </a:p>
          <a:p>
            <a:pPr marL="42545">
              <a:lnSpc>
                <a:spcPct val="100000"/>
              </a:lnSpc>
              <a:spcBef>
                <a:spcPts val="550"/>
              </a:spcBef>
            </a:pPr>
            <a:r>
              <a:rPr lang="es-MX" sz="2400" b="1" spc="-5" dirty="0">
                <a:solidFill>
                  <a:srgbClr val="666666"/>
                </a:solidFill>
                <a:latin typeface="Arial"/>
                <a:cs typeface="Arial"/>
              </a:rPr>
              <a:t>Clasificamos los</a:t>
            </a:r>
            <a:r>
              <a:rPr sz="2400" b="1" spc="-5" dirty="0">
                <a:solidFill>
                  <a:srgbClr val="666666"/>
                </a:solidFill>
                <a:latin typeface="Arial"/>
                <a:cs typeface="Arial"/>
              </a:rPr>
              <a:t> ingredient</a:t>
            </a:r>
            <a:r>
              <a:rPr lang="es-MX" sz="2400" b="1" spc="-5" dirty="0">
                <a:solidFill>
                  <a:srgbClr val="666666"/>
                </a:solidFill>
                <a:latin typeface="Arial"/>
                <a:cs typeface="Arial"/>
              </a:rPr>
              <a:t>e</a:t>
            </a:r>
            <a:r>
              <a:rPr sz="2400" b="1" spc="-5" dirty="0">
                <a:solidFill>
                  <a:srgbClr val="666666"/>
                </a:solidFill>
                <a:latin typeface="Arial"/>
                <a:cs typeface="Arial"/>
              </a:rPr>
              <a:t>s </a:t>
            </a:r>
            <a:r>
              <a:rPr lang="es-MX" sz="2400" b="1" spc="-5" dirty="0">
                <a:solidFill>
                  <a:srgbClr val="666666"/>
                </a:solidFill>
                <a:latin typeface="Arial"/>
                <a:cs typeface="Arial"/>
              </a:rPr>
              <a:t>en</a:t>
            </a:r>
            <a:r>
              <a:rPr sz="2400" b="1" spc="-5" dirty="0">
                <a:solidFill>
                  <a:srgbClr val="666666"/>
                </a:solidFill>
                <a:latin typeface="Arial"/>
                <a:cs typeface="Arial"/>
              </a:rPr>
              <a:t>:</a:t>
            </a:r>
            <a:endParaRPr sz="2400" dirty="0">
              <a:latin typeface="Arial"/>
              <a:cs typeface="Arial"/>
            </a:endParaRPr>
          </a:p>
        </p:txBody>
      </p:sp>
      <p:sp>
        <p:nvSpPr>
          <p:cNvPr id="5" name="object 5"/>
          <p:cNvSpPr txBox="1"/>
          <p:nvPr/>
        </p:nvSpPr>
        <p:spPr>
          <a:xfrm>
            <a:off x="762000" y="2819443"/>
            <a:ext cx="2512694" cy="751488"/>
          </a:xfrm>
          <a:prstGeom prst="rect">
            <a:avLst/>
          </a:prstGeom>
        </p:spPr>
        <p:txBody>
          <a:bodyPr vert="horz" wrap="square" lIns="0" tIns="12700" rIns="0" bIns="0" rtlCol="0">
            <a:spAutoFit/>
          </a:bodyPr>
          <a:lstStyle/>
          <a:p>
            <a:pPr marL="12700" marR="5080" algn="ctr">
              <a:lnSpc>
                <a:spcPct val="100000"/>
              </a:lnSpc>
              <a:spcBef>
                <a:spcPts val="100"/>
              </a:spcBef>
            </a:pPr>
            <a:r>
              <a:rPr sz="2400" b="1" spc="-5" dirty="0">
                <a:solidFill>
                  <a:srgbClr val="666666"/>
                </a:solidFill>
                <a:latin typeface="Arial"/>
                <a:cs typeface="Arial"/>
              </a:rPr>
              <a:t>Inherent</a:t>
            </a:r>
            <a:r>
              <a:rPr lang="es-MX" sz="2400" b="1" spc="-5" dirty="0" err="1">
                <a:solidFill>
                  <a:srgbClr val="666666"/>
                </a:solidFill>
                <a:latin typeface="Arial"/>
                <a:cs typeface="Arial"/>
              </a:rPr>
              <a:t>emente</a:t>
            </a:r>
            <a:r>
              <a:rPr lang="es-MX" sz="2400" b="1" spc="-5" dirty="0">
                <a:solidFill>
                  <a:srgbClr val="666666"/>
                </a:solidFill>
                <a:latin typeface="Arial"/>
                <a:cs typeface="Arial"/>
              </a:rPr>
              <a:t> </a:t>
            </a:r>
            <a:r>
              <a:rPr sz="2400" b="1" spc="-5" dirty="0">
                <a:solidFill>
                  <a:srgbClr val="666666"/>
                </a:solidFill>
                <a:latin typeface="Arial"/>
                <a:cs typeface="Arial"/>
              </a:rPr>
              <a:t>  </a:t>
            </a:r>
            <a:r>
              <a:rPr sz="2400" b="1" spc="-10" dirty="0">
                <a:solidFill>
                  <a:srgbClr val="666666"/>
                </a:solidFill>
                <a:latin typeface="Arial"/>
                <a:cs typeface="Arial"/>
              </a:rPr>
              <a:t>kosher</a:t>
            </a:r>
            <a:endParaRPr sz="2400" dirty="0">
              <a:latin typeface="Arial"/>
              <a:cs typeface="Arial"/>
            </a:endParaRPr>
          </a:p>
        </p:txBody>
      </p:sp>
      <p:sp>
        <p:nvSpPr>
          <p:cNvPr id="6" name="object 6"/>
          <p:cNvSpPr txBox="1"/>
          <p:nvPr/>
        </p:nvSpPr>
        <p:spPr>
          <a:xfrm>
            <a:off x="306279" y="2304351"/>
            <a:ext cx="4053840" cy="1092200"/>
          </a:xfrm>
          <a:prstGeom prst="rect">
            <a:avLst/>
          </a:prstGeom>
        </p:spPr>
        <p:txBody>
          <a:bodyPr vert="horz" wrap="square" lIns="0" tIns="12065" rIns="0" bIns="0" rtlCol="0">
            <a:spAutoFit/>
          </a:bodyPr>
          <a:lstStyle/>
          <a:p>
            <a:pPr marL="12700">
              <a:lnSpc>
                <a:spcPct val="100000"/>
              </a:lnSpc>
              <a:spcBef>
                <a:spcPts val="95"/>
              </a:spcBef>
              <a:tabLst>
                <a:tab pos="2327910" algn="l"/>
              </a:tabLst>
            </a:pPr>
            <a:r>
              <a:rPr sz="7000" spc="-5" dirty="0">
                <a:solidFill>
                  <a:srgbClr val="B6D6A8"/>
                </a:solidFill>
                <a:latin typeface="Arial Black"/>
                <a:cs typeface="Arial Black"/>
              </a:rPr>
              <a:t>1</a:t>
            </a:r>
            <a:r>
              <a:rPr lang="en-US" sz="7000" spc="-5" dirty="0">
                <a:solidFill>
                  <a:srgbClr val="B6D6A8"/>
                </a:solidFill>
                <a:latin typeface="Arial Black"/>
                <a:cs typeface="Arial Black"/>
              </a:rPr>
              <a:t>	  </a:t>
            </a:r>
            <a:r>
              <a:rPr sz="7000" spc="-2220" dirty="0">
                <a:solidFill>
                  <a:srgbClr val="B6D6A8"/>
                </a:solidFill>
                <a:latin typeface="Arial Black"/>
                <a:cs typeface="Arial Black"/>
              </a:rPr>
              <a:t>2</a:t>
            </a:r>
            <a:endParaRPr sz="7000" dirty="0">
              <a:latin typeface="Arial Black"/>
              <a:cs typeface="Arial Black"/>
            </a:endParaRPr>
          </a:p>
        </p:txBody>
      </p:sp>
      <p:sp>
        <p:nvSpPr>
          <p:cNvPr id="7" name="object 7"/>
          <p:cNvSpPr txBox="1"/>
          <p:nvPr/>
        </p:nvSpPr>
        <p:spPr>
          <a:xfrm>
            <a:off x="3378709" y="2810383"/>
            <a:ext cx="2458848" cy="751488"/>
          </a:xfrm>
          <a:prstGeom prst="rect">
            <a:avLst/>
          </a:prstGeom>
        </p:spPr>
        <p:txBody>
          <a:bodyPr vert="horz" wrap="square" lIns="0" tIns="12700" rIns="0" bIns="0" rtlCol="0">
            <a:spAutoFit/>
          </a:bodyPr>
          <a:lstStyle/>
          <a:p>
            <a:pPr marL="12700" algn="ctr">
              <a:lnSpc>
                <a:spcPct val="100000"/>
              </a:lnSpc>
              <a:spcBef>
                <a:spcPts val="100"/>
              </a:spcBef>
            </a:pPr>
            <a:r>
              <a:rPr lang="es-MX" sz="2400" spc="30" dirty="0">
                <a:solidFill>
                  <a:srgbClr val="666666"/>
                </a:solidFill>
                <a:latin typeface="Arial"/>
                <a:cs typeface="Arial"/>
              </a:rPr>
              <a:t>Aptos para </a:t>
            </a:r>
            <a:r>
              <a:rPr lang="es-MX" sz="2400" b="1" spc="30" dirty="0">
                <a:solidFill>
                  <a:srgbClr val="666666"/>
                </a:solidFill>
                <a:latin typeface="Arial"/>
                <a:cs typeface="Arial"/>
              </a:rPr>
              <a:t>volverse Kosher</a:t>
            </a:r>
            <a:endParaRPr sz="2400" b="1" dirty="0">
              <a:latin typeface="Arial"/>
              <a:cs typeface="Arial"/>
            </a:endParaRPr>
          </a:p>
        </p:txBody>
      </p:sp>
      <p:sp>
        <p:nvSpPr>
          <p:cNvPr id="8" name="object 8"/>
          <p:cNvSpPr txBox="1"/>
          <p:nvPr/>
        </p:nvSpPr>
        <p:spPr>
          <a:xfrm>
            <a:off x="5665740" y="2277312"/>
            <a:ext cx="605790" cy="1092200"/>
          </a:xfrm>
          <a:prstGeom prst="rect">
            <a:avLst/>
          </a:prstGeom>
        </p:spPr>
        <p:txBody>
          <a:bodyPr vert="horz" wrap="square" lIns="0" tIns="12065" rIns="0" bIns="0" rtlCol="0">
            <a:spAutoFit/>
          </a:bodyPr>
          <a:lstStyle/>
          <a:p>
            <a:pPr marL="12700">
              <a:lnSpc>
                <a:spcPct val="100000"/>
              </a:lnSpc>
              <a:spcBef>
                <a:spcPts val="95"/>
              </a:spcBef>
            </a:pPr>
            <a:r>
              <a:rPr sz="7000" spc="-1325" dirty="0">
                <a:solidFill>
                  <a:srgbClr val="B6D6A8"/>
                </a:solidFill>
                <a:latin typeface="Arial Black"/>
                <a:cs typeface="Arial Black"/>
              </a:rPr>
              <a:t>3</a:t>
            </a:r>
            <a:endParaRPr sz="7000" dirty="0">
              <a:latin typeface="Arial Black"/>
              <a:cs typeface="Arial Black"/>
            </a:endParaRPr>
          </a:p>
        </p:txBody>
      </p:sp>
      <p:sp>
        <p:nvSpPr>
          <p:cNvPr id="9" name="object 9"/>
          <p:cNvSpPr txBox="1"/>
          <p:nvPr/>
        </p:nvSpPr>
        <p:spPr>
          <a:xfrm>
            <a:off x="6244491" y="2829814"/>
            <a:ext cx="2620362" cy="757555"/>
          </a:xfrm>
          <a:prstGeom prst="rect">
            <a:avLst/>
          </a:prstGeom>
        </p:spPr>
        <p:txBody>
          <a:bodyPr vert="horz" wrap="square" lIns="0" tIns="12700" rIns="0" bIns="0" rtlCol="0">
            <a:spAutoFit/>
          </a:bodyPr>
          <a:lstStyle/>
          <a:p>
            <a:pPr marL="12700" marR="5080" algn="ctr">
              <a:lnSpc>
                <a:spcPct val="100000"/>
              </a:lnSpc>
              <a:spcBef>
                <a:spcPts val="100"/>
              </a:spcBef>
            </a:pPr>
            <a:r>
              <a:rPr sz="2400" b="1" spc="-5" dirty="0">
                <a:solidFill>
                  <a:srgbClr val="666666"/>
                </a:solidFill>
                <a:latin typeface="Arial"/>
                <a:cs typeface="Arial"/>
              </a:rPr>
              <a:t>Inherent</a:t>
            </a:r>
            <a:r>
              <a:rPr lang="es-MX" sz="2400" b="1" spc="-5" dirty="0" err="1">
                <a:solidFill>
                  <a:srgbClr val="666666"/>
                </a:solidFill>
                <a:latin typeface="Arial"/>
                <a:cs typeface="Arial"/>
              </a:rPr>
              <a:t>emente</a:t>
            </a:r>
            <a:r>
              <a:rPr lang="es-MX" sz="2400" b="1" spc="-5" dirty="0">
                <a:solidFill>
                  <a:srgbClr val="666666"/>
                </a:solidFill>
                <a:latin typeface="Arial"/>
                <a:cs typeface="Arial"/>
              </a:rPr>
              <a:t> </a:t>
            </a:r>
            <a:r>
              <a:rPr sz="2400" b="1" spc="-80" dirty="0">
                <a:solidFill>
                  <a:srgbClr val="666666"/>
                </a:solidFill>
                <a:latin typeface="Arial"/>
                <a:cs typeface="Arial"/>
              </a:rPr>
              <a:t> </a:t>
            </a:r>
            <a:r>
              <a:rPr sz="2400" b="1" dirty="0">
                <a:solidFill>
                  <a:srgbClr val="666666"/>
                </a:solidFill>
                <a:latin typeface="Arial"/>
                <a:cs typeface="Arial"/>
              </a:rPr>
              <a:t>no</a:t>
            </a:r>
            <a:r>
              <a:rPr lang="es-MX" sz="2400" b="1" dirty="0">
                <a:solidFill>
                  <a:srgbClr val="666666"/>
                </a:solidFill>
                <a:latin typeface="Arial"/>
                <a:cs typeface="Arial"/>
              </a:rPr>
              <a:t> </a:t>
            </a:r>
            <a:r>
              <a:rPr sz="2400" b="1" dirty="0">
                <a:solidFill>
                  <a:srgbClr val="666666"/>
                </a:solidFill>
                <a:latin typeface="Arial"/>
                <a:cs typeface="Arial"/>
              </a:rPr>
              <a:t>-  </a:t>
            </a:r>
            <a:r>
              <a:rPr sz="2400" b="1" spc="-5" dirty="0">
                <a:solidFill>
                  <a:srgbClr val="666666"/>
                </a:solidFill>
                <a:latin typeface="Arial"/>
                <a:cs typeface="Arial"/>
              </a:rPr>
              <a:t>kosher</a:t>
            </a:r>
            <a:endParaRPr sz="2400" dirty="0">
              <a:latin typeface="Arial"/>
              <a:cs typeface="Arial"/>
            </a:endParaRPr>
          </a:p>
        </p:txBody>
      </p:sp>
      <p:sp>
        <p:nvSpPr>
          <p:cNvPr id="10" name="object 10"/>
          <p:cNvSpPr/>
          <p:nvPr/>
        </p:nvSpPr>
        <p:spPr>
          <a:xfrm>
            <a:off x="5779008" y="3622547"/>
            <a:ext cx="2323465" cy="228600"/>
          </a:xfrm>
          <a:custGeom>
            <a:avLst/>
            <a:gdLst/>
            <a:ahLst/>
            <a:cxnLst/>
            <a:rect l="l" t="t" r="r" b="b"/>
            <a:pathLst>
              <a:path w="2323465" h="228600">
                <a:moveTo>
                  <a:pt x="0" y="228600"/>
                </a:moveTo>
                <a:lnTo>
                  <a:pt x="2322957" y="228600"/>
                </a:lnTo>
                <a:lnTo>
                  <a:pt x="2322957" y="0"/>
                </a:lnTo>
                <a:lnTo>
                  <a:pt x="0" y="0"/>
                </a:lnTo>
                <a:lnTo>
                  <a:pt x="0" y="228600"/>
                </a:lnTo>
                <a:close/>
              </a:path>
            </a:pathLst>
          </a:custGeom>
          <a:solidFill>
            <a:srgbClr val="CC0000"/>
          </a:solidFill>
        </p:spPr>
        <p:txBody>
          <a:bodyPr wrap="square" lIns="0" tIns="0" rIns="0" bIns="0" rtlCol="0"/>
          <a:lstStyle/>
          <a:p>
            <a:endParaRPr/>
          </a:p>
        </p:txBody>
      </p:sp>
      <p:sp>
        <p:nvSpPr>
          <p:cNvPr id="11" name="object 11"/>
          <p:cNvSpPr/>
          <p:nvPr/>
        </p:nvSpPr>
        <p:spPr>
          <a:xfrm>
            <a:off x="3383279" y="3622547"/>
            <a:ext cx="2323465" cy="228600"/>
          </a:xfrm>
          <a:custGeom>
            <a:avLst/>
            <a:gdLst/>
            <a:ahLst/>
            <a:cxnLst/>
            <a:rect l="l" t="t" r="r" b="b"/>
            <a:pathLst>
              <a:path w="2323465" h="228600">
                <a:moveTo>
                  <a:pt x="0" y="228600"/>
                </a:moveTo>
                <a:lnTo>
                  <a:pt x="2322957" y="228600"/>
                </a:lnTo>
                <a:lnTo>
                  <a:pt x="2322957" y="0"/>
                </a:lnTo>
                <a:lnTo>
                  <a:pt x="0" y="0"/>
                </a:lnTo>
                <a:lnTo>
                  <a:pt x="0" y="228600"/>
                </a:lnTo>
                <a:close/>
              </a:path>
            </a:pathLst>
          </a:custGeom>
          <a:solidFill>
            <a:srgbClr val="F0C231"/>
          </a:solidFill>
        </p:spPr>
        <p:txBody>
          <a:bodyPr wrap="square" lIns="0" tIns="0" rIns="0" bIns="0" rtlCol="0"/>
          <a:lstStyle/>
          <a:p>
            <a:endParaRPr/>
          </a:p>
        </p:txBody>
      </p:sp>
      <p:sp>
        <p:nvSpPr>
          <p:cNvPr id="12" name="object 12"/>
          <p:cNvSpPr/>
          <p:nvPr/>
        </p:nvSpPr>
        <p:spPr>
          <a:xfrm>
            <a:off x="982980" y="3622547"/>
            <a:ext cx="2323465" cy="228600"/>
          </a:xfrm>
          <a:custGeom>
            <a:avLst/>
            <a:gdLst/>
            <a:ahLst/>
            <a:cxnLst/>
            <a:rect l="l" t="t" r="r" b="b"/>
            <a:pathLst>
              <a:path w="2323465" h="228600">
                <a:moveTo>
                  <a:pt x="0" y="228600"/>
                </a:moveTo>
                <a:lnTo>
                  <a:pt x="2322957" y="228600"/>
                </a:lnTo>
                <a:lnTo>
                  <a:pt x="2322957" y="0"/>
                </a:lnTo>
                <a:lnTo>
                  <a:pt x="0" y="0"/>
                </a:lnTo>
                <a:lnTo>
                  <a:pt x="0" y="228600"/>
                </a:lnTo>
                <a:close/>
              </a:path>
            </a:pathLst>
          </a:custGeom>
          <a:solidFill>
            <a:srgbClr val="46895C"/>
          </a:solidFill>
        </p:spPr>
        <p:txBody>
          <a:bodyPr wrap="square" lIns="0" tIns="0" rIns="0" bIns="0" rtlCol="0"/>
          <a:lstStyle/>
          <a:p>
            <a:endParaRPr/>
          </a:p>
        </p:txBody>
      </p:sp>
      <p:sp>
        <p:nvSpPr>
          <p:cNvPr id="13" name="object 13"/>
          <p:cNvSpPr txBox="1"/>
          <p:nvPr/>
        </p:nvSpPr>
        <p:spPr>
          <a:xfrm>
            <a:off x="2126742" y="4958842"/>
            <a:ext cx="5928995" cy="843821"/>
          </a:xfrm>
          <a:prstGeom prst="rect">
            <a:avLst/>
          </a:prstGeom>
        </p:spPr>
        <p:txBody>
          <a:bodyPr vert="horz" wrap="square" lIns="0" tIns="12700" rIns="0" bIns="0" rtlCol="0">
            <a:spAutoFit/>
          </a:bodyPr>
          <a:lstStyle/>
          <a:p>
            <a:pPr marL="12700" marR="5080">
              <a:lnSpc>
                <a:spcPct val="100000"/>
              </a:lnSpc>
              <a:spcBef>
                <a:spcPts val="100"/>
              </a:spcBef>
            </a:pPr>
            <a:r>
              <a:rPr lang="es-MX" b="1" dirty="0">
                <a:solidFill>
                  <a:srgbClr val="EEEEEE"/>
                </a:solidFill>
                <a:latin typeface="Arial"/>
                <a:cs typeface="Arial"/>
              </a:rPr>
              <a:t>Cuando usamos el término </a:t>
            </a:r>
            <a:r>
              <a:rPr lang="en-US" b="1" dirty="0">
                <a:solidFill>
                  <a:srgbClr val="EEEEEE"/>
                </a:solidFill>
                <a:latin typeface="Arial"/>
                <a:cs typeface="Arial"/>
              </a:rPr>
              <a:t>“ingredients”</a:t>
            </a:r>
            <a:r>
              <a:rPr sz="1800" b="1" dirty="0">
                <a:solidFill>
                  <a:srgbClr val="EEEEEE"/>
                </a:solidFill>
                <a:latin typeface="Arial"/>
                <a:cs typeface="Arial"/>
              </a:rPr>
              <a:t>, </a:t>
            </a:r>
            <a:r>
              <a:rPr lang="es-MX" sz="1800" b="1" dirty="0">
                <a:solidFill>
                  <a:srgbClr val="EEEEEE"/>
                </a:solidFill>
                <a:latin typeface="Arial"/>
                <a:cs typeface="Arial"/>
              </a:rPr>
              <a:t>incluimos aditivos, conservantes y ayudas de procesamientos, como antiespumantes, agentes desmoldantes, etc.</a:t>
            </a:r>
            <a:endParaRPr sz="1800" dirty="0">
              <a:latin typeface="Arial"/>
              <a:cs typeface="Arial"/>
            </a:endParaRPr>
          </a:p>
        </p:txBody>
      </p:sp>
      <p:sp>
        <p:nvSpPr>
          <p:cNvPr id="14" name="object 14"/>
          <p:cNvSpPr/>
          <p:nvPr/>
        </p:nvSpPr>
        <p:spPr>
          <a:xfrm>
            <a:off x="621334" y="4471911"/>
            <a:ext cx="1775091" cy="176434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799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26290" y="1047798"/>
            <a:ext cx="6538595" cy="797654"/>
          </a:xfrm>
          <a:prstGeom prst="rect">
            <a:avLst/>
          </a:prstGeom>
        </p:spPr>
        <p:txBody>
          <a:bodyPr vert="horz" wrap="square" lIns="0" tIns="12700" rIns="0" bIns="0" rtlCol="0">
            <a:spAutoFit/>
          </a:bodyPr>
          <a:lstStyle/>
          <a:p>
            <a:pPr marL="12700">
              <a:lnSpc>
                <a:spcPct val="100000"/>
              </a:lnSpc>
              <a:spcBef>
                <a:spcPts val="100"/>
              </a:spcBef>
            </a:pPr>
            <a:r>
              <a:rPr sz="5100" spc="-10" dirty="0">
                <a:solidFill>
                  <a:srgbClr val="46895C"/>
                </a:solidFill>
                <a:latin typeface="Arial Black"/>
                <a:cs typeface="Arial Black"/>
              </a:rPr>
              <a:t>Equip</a:t>
            </a:r>
            <a:r>
              <a:rPr lang="es-MX" sz="5100" spc="-10" dirty="0">
                <a:solidFill>
                  <a:srgbClr val="46895C"/>
                </a:solidFill>
                <a:latin typeface="Arial Black"/>
                <a:cs typeface="Arial Black"/>
              </a:rPr>
              <a:t>os </a:t>
            </a:r>
            <a:r>
              <a:rPr lang="en-US" sz="5100" spc="-5" dirty="0">
                <a:solidFill>
                  <a:srgbClr val="46895C"/>
                </a:solidFill>
                <a:latin typeface="Arial Black"/>
                <a:cs typeface="Arial Black"/>
              </a:rPr>
              <a:t>Kosher</a:t>
            </a:r>
            <a:endParaRPr sz="5100" dirty="0">
              <a:latin typeface="Arial Black"/>
              <a:cs typeface="Arial Black"/>
            </a:endParaRPr>
          </a:p>
        </p:txBody>
      </p:sp>
      <p:sp>
        <p:nvSpPr>
          <p:cNvPr id="4" name="object 4"/>
          <p:cNvSpPr txBox="1">
            <a:spLocks noGrp="1"/>
          </p:cNvSpPr>
          <p:nvPr>
            <p:ph type="title"/>
          </p:nvPr>
        </p:nvSpPr>
        <p:spPr>
          <a:xfrm>
            <a:off x="938580" y="590836"/>
            <a:ext cx="3633420" cy="466794"/>
          </a:xfrm>
          <a:prstGeom prst="rect">
            <a:avLst/>
          </a:prstGeom>
        </p:spPr>
        <p:txBody>
          <a:bodyPr vert="horz" wrap="square" lIns="0" tIns="12700" rIns="0" bIns="0" rtlCol="0">
            <a:spAutoFit/>
          </a:bodyPr>
          <a:lstStyle/>
          <a:p>
            <a:pPr marL="12700">
              <a:lnSpc>
                <a:spcPct val="100000"/>
              </a:lnSpc>
              <a:spcBef>
                <a:spcPts val="100"/>
              </a:spcBef>
            </a:pPr>
            <a:r>
              <a:rPr lang="es-MX" sz="2950" i="1" spc="-110" dirty="0">
                <a:solidFill>
                  <a:srgbClr val="666666"/>
                </a:solidFill>
              </a:rPr>
              <a:t>Ahora, pasemos a</a:t>
            </a:r>
            <a:endParaRPr sz="2950" dirty="0">
              <a:latin typeface="Arial Black"/>
              <a:cs typeface="Arial Black"/>
            </a:endParaRPr>
          </a:p>
        </p:txBody>
      </p:sp>
      <p:sp>
        <p:nvSpPr>
          <p:cNvPr id="5" name="object 5"/>
          <p:cNvSpPr txBox="1"/>
          <p:nvPr/>
        </p:nvSpPr>
        <p:spPr>
          <a:xfrm>
            <a:off x="896518" y="2195296"/>
            <a:ext cx="7113905" cy="3527504"/>
          </a:xfrm>
          <a:prstGeom prst="rect">
            <a:avLst/>
          </a:prstGeom>
        </p:spPr>
        <p:txBody>
          <a:bodyPr vert="horz" wrap="square" lIns="0" tIns="11430" rIns="0" bIns="0" rtlCol="0">
            <a:spAutoFit/>
          </a:bodyPr>
          <a:lstStyle/>
          <a:p>
            <a:pPr marL="355600" marR="5080" indent="-343535">
              <a:lnSpc>
                <a:spcPct val="113999"/>
              </a:lnSpc>
              <a:spcBef>
                <a:spcPts val="90"/>
              </a:spcBef>
              <a:buSzPct val="114285"/>
              <a:buFont typeface="Arial"/>
              <a:buChar char="•"/>
              <a:tabLst>
                <a:tab pos="355600" algn="l"/>
                <a:tab pos="356235" algn="l"/>
                <a:tab pos="1819910" algn="l"/>
              </a:tabLst>
            </a:pPr>
            <a:r>
              <a:rPr lang="es-MX" sz="2100" b="1" spc="-5" dirty="0">
                <a:solidFill>
                  <a:srgbClr val="585858"/>
                </a:solidFill>
                <a:latin typeface="Arial"/>
                <a:cs typeface="Arial"/>
              </a:rPr>
              <a:t>Cualquier equipo utilizado para producir productos no-Kosher</a:t>
            </a:r>
            <a:r>
              <a:rPr sz="2100" spc="-5" dirty="0">
                <a:solidFill>
                  <a:srgbClr val="585858"/>
                </a:solidFill>
                <a:latin typeface="Arial"/>
                <a:cs typeface="Arial"/>
              </a:rPr>
              <a:t>,</a:t>
            </a:r>
            <a:r>
              <a:rPr lang="es-MX" sz="2100" spc="-5" dirty="0">
                <a:solidFill>
                  <a:srgbClr val="585858"/>
                </a:solidFill>
                <a:latin typeface="Arial"/>
                <a:cs typeface="Arial"/>
              </a:rPr>
              <a:t>o que haya estado en contacto con material no-Kosher,</a:t>
            </a:r>
            <a:r>
              <a:rPr sz="2100" spc="-5" dirty="0">
                <a:solidFill>
                  <a:srgbClr val="585858"/>
                </a:solidFill>
                <a:latin typeface="Arial"/>
                <a:cs typeface="Arial"/>
              </a:rPr>
              <a:t> </a:t>
            </a:r>
            <a:r>
              <a:rPr sz="2100" b="1" dirty="0">
                <a:solidFill>
                  <a:srgbClr val="585858"/>
                </a:solidFill>
                <a:latin typeface="Arial"/>
                <a:cs typeface="Arial"/>
              </a:rPr>
              <a:t>m</a:t>
            </a:r>
            <a:r>
              <a:rPr lang="es-MX" sz="2100" b="1" dirty="0">
                <a:solidFill>
                  <a:srgbClr val="585858"/>
                </a:solidFill>
                <a:latin typeface="Arial"/>
                <a:cs typeface="Arial"/>
              </a:rPr>
              <a:t>debe limpiarse y “</a:t>
            </a:r>
            <a:r>
              <a:rPr lang="es-MX" sz="2100" b="1" dirty="0" err="1">
                <a:solidFill>
                  <a:srgbClr val="585858"/>
                </a:solidFill>
                <a:latin typeface="Arial"/>
                <a:cs typeface="Arial"/>
              </a:rPr>
              <a:t>Kosherizarse</a:t>
            </a:r>
            <a:r>
              <a:rPr lang="en-US" sz="2100" b="1" dirty="0">
                <a:solidFill>
                  <a:srgbClr val="585858"/>
                </a:solidFill>
                <a:latin typeface="Arial"/>
                <a:cs typeface="Arial"/>
              </a:rPr>
              <a:t>” </a:t>
            </a:r>
            <a:r>
              <a:rPr lang="en-US" sz="2100" dirty="0">
                <a:solidFill>
                  <a:srgbClr val="585858"/>
                </a:solidFill>
                <a:latin typeface="Arial"/>
                <a:cs typeface="Arial"/>
              </a:rPr>
              <a:t>antes de </a:t>
            </a:r>
            <a:r>
              <a:rPr lang="en-US" sz="2100" dirty="0" err="1">
                <a:solidFill>
                  <a:srgbClr val="585858"/>
                </a:solidFill>
                <a:latin typeface="Arial"/>
                <a:cs typeface="Arial"/>
              </a:rPr>
              <a:t>poder</a:t>
            </a:r>
            <a:r>
              <a:rPr lang="en-US" sz="2100" dirty="0">
                <a:solidFill>
                  <a:srgbClr val="585858"/>
                </a:solidFill>
                <a:latin typeface="Arial"/>
                <a:cs typeface="Arial"/>
              </a:rPr>
              <a:t> </a:t>
            </a:r>
            <a:r>
              <a:rPr lang="en-US" sz="2100" dirty="0" err="1">
                <a:solidFill>
                  <a:srgbClr val="585858"/>
                </a:solidFill>
                <a:latin typeface="Arial"/>
                <a:cs typeface="Arial"/>
              </a:rPr>
              <a:t>usarse</a:t>
            </a:r>
            <a:r>
              <a:rPr lang="en-US" sz="2100" dirty="0">
                <a:solidFill>
                  <a:srgbClr val="585858"/>
                </a:solidFill>
                <a:latin typeface="Arial"/>
                <a:cs typeface="Arial"/>
              </a:rPr>
              <a:t> </a:t>
            </a:r>
            <a:r>
              <a:rPr lang="en-US" sz="2100" dirty="0" err="1">
                <a:solidFill>
                  <a:srgbClr val="585858"/>
                </a:solidFill>
                <a:latin typeface="Arial"/>
                <a:cs typeface="Arial"/>
              </a:rPr>
              <a:t>en</a:t>
            </a:r>
            <a:r>
              <a:rPr lang="en-US" sz="2100" dirty="0">
                <a:solidFill>
                  <a:srgbClr val="585858"/>
                </a:solidFill>
                <a:latin typeface="Arial"/>
                <a:cs typeface="Arial"/>
              </a:rPr>
              <a:t> </a:t>
            </a:r>
            <a:r>
              <a:rPr lang="en-US" sz="2100" dirty="0" err="1">
                <a:solidFill>
                  <a:srgbClr val="585858"/>
                </a:solidFill>
                <a:latin typeface="Arial"/>
                <a:cs typeface="Arial"/>
              </a:rPr>
              <a:t>producci</a:t>
            </a:r>
            <a:r>
              <a:rPr lang="es-MX" sz="2100" dirty="0">
                <a:solidFill>
                  <a:srgbClr val="585858"/>
                </a:solidFill>
                <a:latin typeface="Arial"/>
                <a:cs typeface="Arial"/>
              </a:rPr>
              <a:t>ó</a:t>
            </a:r>
            <a:r>
              <a:rPr lang="en-US" sz="2100" dirty="0">
                <a:solidFill>
                  <a:srgbClr val="585858"/>
                </a:solidFill>
                <a:latin typeface="Arial"/>
                <a:cs typeface="Arial"/>
              </a:rPr>
              <a:t>n Kosher.</a:t>
            </a:r>
            <a:r>
              <a:rPr lang="en-US" sz="2100" spc="-5" dirty="0">
                <a:solidFill>
                  <a:srgbClr val="585858"/>
                </a:solidFill>
                <a:latin typeface="Arial"/>
                <a:cs typeface="Arial"/>
              </a:rPr>
              <a:t> Esto </a:t>
            </a:r>
            <a:r>
              <a:rPr lang="en-US" sz="2100" spc="-5" dirty="0" err="1">
                <a:solidFill>
                  <a:srgbClr val="585858"/>
                </a:solidFill>
                <a:latin typeface="Arial"/>
                <a:cs typeface="Arial"/>
              </a:rPr>
              <a:t>puede</a:t>
            </a:r>
            <a:r>
              <a:rPr lang="en-US" sz="2100" spc="-5" dirty="0">
                <a:solidFill>
                  <a:srgbClr val="585858"/>
                </a:solidFill>
                <a:latin typeface="Arial"/>
                <a:cs typeface="Arial"/>
              </a:rPr>
              <a:t> </a:t>
            </a:r>
            <a:r>
              <a:rPr lang="en-US" sz="2100" spc="-5" dirty="0" err="1">
                <a:solidFill>
                  <a:srgbClr val="585858"/>
                </a:solidFill>
                <a:latin typeface="Arial"/>
                <a:cs typeface="Arial"/>
              </a:rPr>
              <a:t>implicar</a:t>
            </a:r>
            <a:r>
              <a:rPr lang="en-US" sz="2100" spc="-5" dirty="0">
                <a:solidFill>
                  <a:srgbClr val="585858"/>
                </a:solidFill>
                <a:latin typeface="Arial"/>
                <a:cs typeface="Arial"/>
              </a:rPr>
              <a:t> uno o </a:t>
            </a:r>
            <a:r>
              <a:rPr lang="en-US" sz="2100" spc="-5" dirty="0" err="1">
                <a:solidFill>
                  <a:srgbClr val="585858"/>
                </a:solidFill>
                <a:latin typeface="Arial"/>
                <a:cs typeface="Arial"/>
              </a:rPr>
              <a:t>más</a:t>
            </a:r>
            <a:r>
              <a:rPr lang="en-US" sz="2100" spc="-5" dirty="0">
                <a:solidFill>
                  <a:srgbClr val="585858"/>
                </a:solidFill>
                <a:latin typeface="Arial"/>
                <a:cs typeface="Arial"/>
              </a:rPr>
              <a:t> </a:t>
            </a:r>
            <a:r>
              <a:rPr lang="en-US" sz="2100" spc="-5" dirty="0" err="1">
                <a:solidFill>
                  <a:srgbClr val="585858"/>
                </a:solidFill>
                <a:latin typeface="Arial"/>
                <a:cs typeface="Arial"/>
              </a:rPr>
              <a:t>procedimientos</a:t>
            </a:r>
            <a:r>
              <a:rPr lang="en-US" sz="2100" spc="-5" dirty="0">
                <a:solidFill>
                  <a:srgbClr val="585858"/>
                </a:solidFill>
                <a:latin typeface="Arial"/>
                <a:cs typeface="Arial"/>
              </a:rPr>
              <a:t>, </a:t>
            </a:r>
            <a:r>
              <a:rPr lang="en-US" sz="2100" spc="-5" dirty="0" err="1">
                <a:solidFill>
                  <a:srgbClr val="585858"/>
                </a:solidFill>
                <a:latin typeface="Arial"/>
                <a:cs typeface="Arial"/>
              </a:rPr>
              <a:t>como</a:t>
            </a:r>
            <a:r>
              <a:rPr lang="en-US" sz="2100" spc="-5" dirty="0">
                <a:solidFill>
                  <a:srgbClr val="585858"/>
                </a:solidFill>
                <a:latin typeface="Arial"/>
                <a:cs typeface="Arial"/>
              </a:rPr>
              <a:t> </a:t>
            </a:r>
            <a:r>
              <a:rPr lang="en-US" sz="2100" spc="-5" dirty="0" err="1">
                <a:solidFill>
                  <a:srgbClr val="585858"/>
                </a:solidFill>
                <a:latin typeface="Arial"/>
                <a:cs typeface="Arial"/>
              </a:rPr>
              <a:t>ebullición</a:t>
            </a:r>
            <a:r>
              <a:rPr lang="en-US" sz="2100" spc="-5" dirty="0">
                <a:solidFill>
                  <a:srgbClr val="585858"/>
                </a:solidFill>
                <a:latin typeface="Arial"/>
                <a:cs typeface="Arial"/>
              </a:rPr>
              <a:t>, </a:t>
            </a:r>
            <a:r>
              <a:rPr lang="en-US" sz="2100" spc="-5" dirty="0" err="1">
                <a:solidFill>
                  <a:srgbClr val="585858"/>
                </a:solidFill>
                <a:latin typeface="Arial"/>
                <a:cs typeface="Arial"/>
              </a:rPr>
              <a:t>sanitización</a:t>
            </a:r>
            <a:r>
              <a:rPr lang="en-US" sz="2100" spc="-5" dirty="0">
                <a:solidFill>
                  <a:srgbClr val="585858"/>
                </a:solidFill>
                <a:latin typeface="Arial"/>
                <a:cs typeface="Arial"/>
              </a:rPr>
              <a:t> o </a:t>
            </a:r>
            <a:r>
              <a:rPr lang="en-US" sz="2100" spc="-5" dirty="0" err="1">
                <a:solidFill>
                  <a:srgbClr val="585858"/>
                </a:solidFill>
                <a:latin typeface="Arial"/>
                <a:cs typeface="Arial"/>
              </a:rPr>
              <a:t>funcionamiento</a:t>
            </a:r>
            <a:r>
              <a:rPr lang="en-US" sz="2100" spc="-5" dirty="0">
                <a:solidFill>
                  <a:srgbClr val="585858"/>
                </a:solidFill>
                <a:latin typeface="Arial"/>
                <a:cs typeface="Arial"/>
              </a:rPr>
              <a:t> con un </a:t>
            </a:r>
            <a:r>
              <a:rPr lang="en-US" sz="2100" spc="-5" dirty="0" err="1">
                <a:solidFill>
                  <a:srgbClr val="585858"/>
                </a:solidFill>
                <a:latin typeface="Arial"/>
                <a:cs typeface="Arial"/>
              </a:rPr>
              <a:t>agente</a:t>
            </a:r>
            <a:r>
              <a:rPr lang="en-US" sz="2100" spc="-5" dirty="0">
                <a:solidFill>
                  <a:srgbClr val="585858"/>
                </a:solidFill>
                <a:latin typeface="Arial"/>
                <a:cs typeface="Arial"/>
              </a:rPr>
              <a:t> </a:t>
            </a:r>
            <a:r>
              <a:rPr lang="en-US" sz="2100" spc="-5" dirty="0" err="1">
                <a:solidFill>
                  <a:srgbClr val="585858"/>
                </a:solidFill>
                <a:latin typeface="Arial"/>
                <a:cs typeface="Arial"/>
              </a:rPr>
              <a:t>amargante</a:t>
            </a:r>
            <a:r>
              <a:rPr lang="en-US" sz="2100" spc="-5" dirty="0">
                <a:solidFill>
                  <a:srgbClr val="585858"/>
                </a:solidFill>
                <a:latin typeface="Arial"/>
                <a:cs typeface="Arial"/>
              </a:rPr>
              <a:t>.</a:t>
            </a:r>
            <a:endParaRPr sz="2100" dirty="0">
              <a:latin typeface="Arial"/>
              <a:cs typeface="Arial"/>
            </a:endParaRPr>
          </a:p>
          <a:p>
            <a:pPr marL="355600" marR="18415" indent="-343535">
              <a:lnSpc>
                <a:spcPct val="114300"/>
              </a:lnSpc>
              <a:spcBef>
                <a:spcPts val="1789"/>
              </a:spcBef>
              <a:buSzPct val="114285"/>
              <a:buChar char="•"/>
              <a:tabLst>
                <a:tab pos="355600" algn="l"/>
                <a:tab pos="356235" algn="l"/>
              </a:tabLst>
            </a:pPr>
            <a:r>
              <a:rPr lang="es-MX" sz="2100" dirty="0">
                <a:solidFill>
                  <a:srgbClr val="585858"/>
                </a:solidFill>
                <a:latin typeface="Arial"/>
                <a:cs typeface="Arial"/>
              </a:rPr>
              <a:t>El</a:t>
            </a:r>
            <a:r>
              <a:rPr sz="2100" dirty="0">
                <a:solidFill>
                  <a:srgbClr val="585858"/>
                </a:solidFill>
                <a:latin typeface="Arial"/>
                <a:cs typeface="Arial"/>
              </a:rPr>
              <a:t> </a:t>
            </a:r>
            <a:r>
              <a:rPr sz="2100" spc="-5" dirty="0">
                <a:solidFill>
                  <a:srgbClr val="585858"/>
                </a:solidFill>
                <a:latin typeface="Arial"/>
                <a:cs typeface="Arial"/>
              </a:rPr>
              <a:t>transport</a:t>
            </a:r>
            <a:r>
              <a:rPr lang="es-MX" sz="2100" spc="-5" dirty="0">
                <a:solidFill>
                  <a:srgbClr val="585858"/>
                </a:solidFill>
                <a:latin typeface="Arial"/>
                <a:cs typeface="Arial"/>
              </a:rPr>
              <a:t>e</a:t>
            </a:r>
            <a:r>
              <a:rPr sz="2100" spc="-5" dirty="0">
                <a:solidFill>
                  <a:srgbClr val="585858"/>
                </a:solidFill>
                <a:latin typeface="Arial"/>
                <a:cs typeface="Arial"/>
              </a:rPr>
              <a:t> </a:t>
            </a:r>
            <a:r>
              <a:rPr lang="es-MX" sz="2100" spc="-5" dirty="0">
                <a:solidFill>
                  <a:srgbClr val="585858"/>
                </a:solidFill>
                <a:latin typeface="Arial"/>
                <a:cs typeface="Arial"/>
              </a:rPr>
              <a:t>de </a:t>
            </a:r>
            <a:r>
              <a:rPr lang="es-MX" sz="2100" b="1" spc="-5" dirty="0">
                <a:solidFill>
                  <a:srgbClr val="585858"/>
                </a:solidFill>
                <a:latin typeface="Arial"/>
                <a:cs typeface="Arial"/>
              </a:rPr>
              <a:t>productos Kosher líquidos a granel requiere cumplir con </a:t>
            </a:r>
            <a:r>
              <a:rPr lang="es-MX" sz="2100" spc="-5" dirty="0">
                <a:solidFill>
                  <a:srgbClr val="585858"/>
                </a:solidFill>
                <a:latin typeface="Arial"/>
                <a:cs typeface="Arial"/>
              </a:rPr>
              <a:t>procedimientos</a:t>
            </a:r>
            <a:r>
              <a:rPr lang="es-MX" sz="2100" b="1" spc="-5" dirty="0">
                <a:solidFill>
                  <a:srgbClr val="585858"/>
                </a:solidFill>
                <a:latin typeface="Arial"/>
                <a:cs typeface="Arial"/>
              </a:rPr>
              <a:t> de transporte Kosher.</a:t>
            </a:r>
            <a:endParaRPr sz="2100" dirty="0">
              <a:latin typeface="Arial"/>
              <a:cs typeface="Arial"/>
            </a:endParaRPr>
          </a:p>
        </p:txBody>
      </p:sp>
      <p:sp>
        <p:nvSpPr>
          <p:cNvPr id="6" name="object 6"/>
          <p:cNvSpPr/>
          <p:nvPr/>
        </p:nvSpPr>
        <p:spPr>
          <a:xfrm>
            <a:off x="8287511" y="6056376"/>
            <a:ext cx="563879" cy="56083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6A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373</TotalTime>
  <Words>2263</Words>
  <Application>Microsoft Office PowerPoint</Application>
  <PresentationFormat>On-screen Show (4:3)</PresentationFormat>
  <Paragraphs>210</Paragraphs>
  <Slides>36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Arial Black</vt:lpstr>
      <vt:lpstr>Calibri</vt:lpstr>
      <vt:lpstr>Poppins SemiBold</vt:lpstr>
      <vt:lpstr>Segoe UI Symbol</vt:lpstr>
      <vt:lpstr>Times New Roman</vt:lpstr>
      <vt:lpstr>Office Theme</vt:lpstr>
      <vt:lpstr>KOSHER 101</vt:lpstr>
      <vt:lpstr>¿Qué Aprenderemos hoy?</vt:lpstr>
      <vt:lpstr>Introduccion a la Certificación Kosher:</vt:lpstr>
      <vt:lpstr>¿Cuáles son los segmentos de Consumidores Kosher?</vt:lpstr>
      <vt:lpstr>Lo que Kosher NO es.</vt:lpstr>
      <vt:lpstr>Entonces, Que es la Certificación Kosher?</vt:lpstr>
      <vt:lpstr>PowerPoint Presentation</vt:lpstr>
      <vt:lpstr>Ingredientes Kosher Clasificamos los ingredientes en:</vt:lpstr>
      <vt:lpstr>Ahora, pasemos a</vt:lpstr>
      <vt:lpstr>Entremos en algunas  Reglas básicas del Kosher.</vt:lpstr>
      <vt:lpstr>1.Carnes/Aves</vt:lpstr>
      <vt:lpstr>2. Lácteos</vt:lpstr>
      <vt:lpstr>3. Pareve</vt:lpstr>
      <vt:lpstr>4. Kosher para Pesaj</vt:lpstr>
      <vt:lpstr>Símbolos &amp; Organismos de Certificación:</vt:lpstr>
      <vt:lpstr>Los Símbolos Kosher </vt:lpstr>
      <vt:lpstr>PowerPoint Presentation</vt:lpstr>
      <vt:lpstr>Beneficios de la Certificación Kosher:</vt:lpstr>
      <vt:lpstr>¿Cómo podemos ayudarle?</vt:lpstr>
      <vt:lpstr>Fabricantes VS. Marcas Privadas</vt:lpstr>
      <vt:lpstr>Proceso de Certificación para fabricantes en 5 pasos</vt:lpstr>
      <vt:lpstr>Cronograma de Certificación When You Can Start Producing Kosher</vt:lpstr>
      <vt:lpstr>Revisión de Etiquetas Para tu veneficio</vt:lpstr>
      <vt:lpstr>Obligaciones Contractuales y  Financieras</vt:lpstr>
      <vt:lpstr>Visitas Rabinicas A su instalación incluirán</vt:lpstr>
      <vt:lpstr>PowerPoint Presentation</vt:lpstr>
      <vt:lpstr>PowerPoint Presentation</vt:lpstr>
      <vt:lpstr>PowerPoint Presentation</vt:lpstr>
      <vt:lpstr>Un vistazo a La     Y quienes somos.</vt:lpstr>
      <vt:lpstr>PowerPoint Presentation</vt:lpstr>
      <vt:lpstr>En numeros:</vt:lpstr>
      <vt:lpstr>Digital Kosher</vt:lpstr>
      <vt:lpstr>Tendencias del mercado Kosher</vt:lpstr>
      <vt:lpstr>Manteniendo la conexión con la Comunidad Kosher  A Travéz De:</vt:lpstr>
      <vt:lpstr>Comprometidos con el</vt:lpstr>
      <vt:lpstr>AVISO LEGAL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Klein, Ilana;Wilschanski, Yankel;Friedman, Rivky</dc:creator>
  <cp:lastModifiedBy>Swued Rabbi Eliyahu</cp:lastModifiedBy>
  <cp:revision>4</cp:revision>
  <dcterms:created xsi:type="dcterms:W3CDTF">2026-01-08T15:37:54Z</dcterms:created>
  <dcterms:modified xsi:type="dcterms:W3CDTF">2026-01-08T21:51:47Z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2023-12-21T00:00:00Z</vt:filetime>
  </property>
  <property fmtid="{D5CDD505-2E9C-101B-9397-08002B2CF9AE}" pid="3" name="Creator">
    <vt:lpwstr>Microsoft® PowerPoint® 2016</vt:lpwstr>
  </property>
  <property fmtid="{D5CDD505-2E9C-101B-9397-08002B2CF9AE}" pid="4" name="LastSaved">
    <vt:filetime>2026-01-08T00:00:00Z</vt:filetime>
  </property>
</Properties>
</file>